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1/27/2017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1/27/2017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1/27/2017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1/27/2017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xml"/><Relationship Id="rId5" Type="http://schemas.openxmlformats.org/officeDocument/2006/relationships/image" Target="../media/image21.jpeg"/><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8" Type="http://schemas.openxmlformats.org/officeDocument/2006/relationships/hyperlink" Target="http://www.swesif.org/" TargetMode="External"/><Relationship Id="rId13" Type="http://schemas.openxmlformats.org/officeDocument/2006/relationships/image" Target="../media/image28.jpeg"/><Relationship Id="rId18" Type="http://schemas.openxmlformats.org/officeDocument/2006/relationships/image" Target="../media/image31.jpeg"/><Relationship Id="rId3" Type="http://schemas.openxmlformats.org/officeDocument/2006/relationships/image" Target="../media/image22.jpeg"/><Relationship Id="rId7" Type="http://schemas.openxmlformats.org/officeDocument/2006/relationships/image" Target="../media/image25.jpeg"/><Relationship Id="rId12" Type="http://schemas.openxmlformats.org/officeDocument/2006/relationships/hyperlink" Target="http://www.uksif.org/" TargetMode="External"/><Relationship Id="rId17" Type="http://schemas.openxmlformats.org/officeDocument/2006/relationships/image" Target="../media/image30.jpeg"/><Relationship Id="rId2" Type="http://schemas.openxmlformats.org/officeDocument/2006/relationships/hyperlink" Target="http://www.belsif.be/" TargetMode="External"/><Relationship Id="rId16" Type="http://schemas.openxmlformats.org/officeDocument/2006/relationships/hyperlink" Target="http://www.vbdo.nl/" TargetMode="External"/><Relationship Id="rId1" Type="http://schemas.openxmlformats.org/officeDocument/2006/relationships/slideLayout" Target="../slideLayouts/slideLayout1.xml"/><Relationship Id="rId6" Type="http://schemas.openxmlformats.org/officeDocument/2006/relationships/hyperlink" Target="http://www.frenchsif.org/isr/" TargetMode="External"/><Relationship Id="rId11" Type="http://schemas.openxmlformats.org/officeDocument/2006/relationships/image" Target="../media/image27.jpeg"/><Relationship Id="rId5" Type="http://schemas.openxmlformats.org/officeDocument/2006/relationships/image" Target="../media/image24.jpeg"/><Relationship Id="rId15" Type="http://schemas.openxmlformats.org/officeDocument/2006/relationships/image" Target="../media/image29.jpeg"/><Relationship Id="rId10" Type="http://schemas.openxmlformats.org/officeDocument/2006/relationships/hyperlink" Target="http://www.forum-ng.org/" TargetMode="External"/><Relationship Id="rId4" Type="http://schemas.openxmlformats.org/officeDocument/2006/relationships/image" Target="../media/image23.jpeg"/><Relationship Id="rId9" Type="http://schemas.openxmlformats.org/officeDocument/2006/relationships/image" Target="../media/image26.jpeg"/><Relationship Id="rId14" Type="http://schemas.openxmlformats.org/officeDocument/2006/relationships/hyperlink" Target="http://www.finanzasostenibile.it/"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image" Target="../media/image33.jpeg"/><Relationship Id="rId7" Type="http://schemas.openxmlformats.org/officeDocument/2006/relationships/image" Target="../media/image36.jpeg"/><Relationship Id="rId2" Type="http://schemas.openxmlformats.org/officeDocument/2006/relationships/image" Target="../media/image32.jpeg"/><Relationship Id="rId1" Type="http://schemas.openxmlformats.org/officeDocument/2006/relationships/slideLayout" Target="../slideLayouts/slideLayout1.xml"/><Relationship Id="rId6" Type="http://schemas.openxmlformats.org/officeDocument/2006/relationships/image" Target="../media/image35.jpeg"/><Relationship Id="rId5" Type="http://schemas.openxmlformats.org/officeDocument/2006/relationships/image" Target="../media/image34.jpeg"/><Relationship Id="rId10" Type="http://schemas.openxmlformats.org/officeDocument/2006/relationships/image" Target="../media/image39.jpeg"/><Relationship Id="rId4" Type="http://schemas.openxmlformats.org/officeDocument/2006/relationships/hyperlink" Target="http://csr.stcn.com/zrtzltEN/1.shtml" TargetMode="External"/><Relationship Id="rId9" Type="http://schemas.openxmlformats.org/officeDocument/2006/relationships/image" Target="../media/image38.jpeg"/></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Layout" Target="../slideLayouts/slideLayout1.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 Id="rId9" Type="http://schemas.openxmlformats.org/officeDocument/2006/relationships/image" Target="../media/image13.jpeg"/></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a:off x="0" y="0"/>
            <a:ext cx="9144000" cy="6858000"/>
          </a:xfrm>
          <a:custGeom>
            <a:avLst/>
            <a:gdLst>
              <a:gd name="connsiteX0" fmla="*/ 0 w 9144000"/>
              <a:gd name="connsiteY0" fmla="*/ 6857999 h 6858000"/>
              <a:gd name="connsiteX1" fmla="*/ 9144000 w 9144000"/>
              <a:gd name="connsiteY1" fmla="*/ 6857999 h 6858000"/>
              <a:gd name="connsiteX2" fmla="*/ 9144000 w 9144000"/>
              <a:gd name="connsiteY2" fmla="*/ 0 h 6858000"/>
              <a:gd name="connsiteX3" fmla="*/ 0 w 9144000"/>
              <a:gd name="connsiteY3" fmla="*/ 0 h 6858000"/>
              <a:gd name="connsiteX4" fmla="*/ 0 w 9144000"/>
              <a:gd name="connsiteY4" fmla="*/ 6857999 h 6858000"/>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9144000" h="6858000">
                <a:moveTo>
                  <a:pt x="0" y="6857999"/>
                </a:moveTo>
                <a:lnTo>
                  <a:pt x="9144000" y="6857999"/>
                </a:lnTo>
                <a:lnTo>
                  <a:pt x="9144000" y="0"/>
                </a:lnTo>
                <a:lnTo>
                  <a:pt x="0" y="0"/>
                </a:lnTo>
                <a:lnTo>
                  <a:pt x="0" y="6857999"/>
                </a:lnTo>
              </a:path>
            </a:pathLst>
          </a:custGeom>
          <a:solidFill>
            <a:srgbClr val="FFFFFF">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27" name="Picture 3"/>
          <p:cNvPicPr>
            <a:picLocks noChangeAspect="1" noChangeArrowheads="1"/>
          </p:cNvPicPr>
          <p:nvPr/>
        </p:nvPicPr>
        <p:blipFill>
          <a:blip r:embed="rId2"/>
          <a:srcRect/>
          <a:stretch>
            <a:fillRect/>
          </a:stretch>
        </p:blipFill>
        <p:spPr bwMode="auto">
          <a:xfrm>
            <a:off x="2108200" y="1511300"/>
            <a:ext cx="5029200" cy="2501900"/>
          </a:xfrm>
          <a:prstGeom prst="rect">
            <a:avLst/>
          </a:prstGeom>
          <a:noFill/>
        </p:spPr>
      </p:pic>
      <p:sp>
        <p:nvSpPr>
          <p:cNvPr id="2" name="TextBox 1"/>
          <p:cNvSpPr txBox="1"/>
          <p:nvPr/>
        </p:nvSpPr>
        <p:spPr>
          <a:xfrm>
            <a:off x="2806700" y="4546600"/>
            <a:ext cx="3676135" cy="392415"/>
          </a:xfrm>
          <a:prstGeom prst="rect">
            <a:avLst/>
          </a:prstGeom>
          <a:noFill/>
        </p:spPr>
        <p:txBody>
          <a:bodyPr wrap="none" lIns="0" tIns="0" rIns="0" rtlCol="0">
            <a:spAutoFit/>
          </a:bodyPr>
          <a:lstStyle/>
          <a:p>
            <a:pPr>
              <a:lnSpc>
                <a:spcPts val="2700"/>
              </a:lnSpc>
              <a:tabLst/>
            </a:pPr>
            <a:r>
              <a:rPr lang="en-US" altLang="zh-CN" sz="2795" b="1" dirty="0" smtClean="0">
                <a:solidFill>
                  <a:srgbClr val="595959"/>
                </a:solidFill>
                <a:latin typeface="Calibri" pitchFamily="18" charset="0"/>
                <a:cs typeface="Calibri" pitchFamily="18" charset="0"/>
              </a:rPr>
              <a:t>Strategic plan</a:t>
            </a:r>
            <a:r>
              <a:rPr lang="en-US" altLang="zh-CN" sz="2795" dirty="0" smtClean="0">
                <a:latin typeface="Times New Roman" pitchFamily="18" charset="0"/>
                <a:cs typeface="Times New Roman" pitchFamily="18" charset="0"/>
              </a:rPr>
              <a:t> </a:t>
            </a:r>
            <a:r>
              <a:rPr lang="en-US" altLang="zh-CN" sz="2795" b="1" dirty="0" smtClean="0">
                <a:solidFill>
                  <a:srgbClr val="595959"/>
                </a:solidFill>
                <a:latin typeface="Calibri" pitchFamily="18" charset="0"/>
                <a:cs typeface="Calibri" pitchFamily="18" charset="0"/>
              </a:rPr>
              <a:t>2016-2018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srcRect/>
          <a:stretch>
            <a:fillRect/>
          </a:stretch>
        </p:blipFill>
        <p:spPr bwMode="auto">
          <a:xfrm>
            <a:off x="0" y="0"/>
            <a:ext cx="9144000" cy="6858000"/>
          </a:xfrm>
          <a:prstGeom prst="rect">
            <a:avLst/>
          </a:prstGeom>
          <a:noFill/>
        </p:spPr>
      </p:pic>
      <p:graphicFrame>
        <p:nvGraphicFramePr>
          <p:cNvPr id="4" name="表格 4"/>
          <p:cNvGraphicFramePr>
            <a:graphicFrameLocks noGrp="1"/>
          </p:cNvGraphicFramePr>
          <p:nvPr>
            <p:extLst>
              <p:ext uri="{D42A27DB-BD31-4B8C-83A1-F6EECF244321}">
                <p14:modId xmlns:p14="http://schemas.microsoft.com/office/powerpoint/2010/main" val="44170542"/>
              </p:ext>
            </p:extLst>
          </p:nvPr>
        </p:nvGraphicFramePr>
        <p:xfrm>
          <a:off x="1962404" y="2636901"/>
          <a:ext cx="5289549" cy="3621598"/>
        </p:xfrm>
        <a:graphic>
          <a:graphicData uri="http://schemas.openxmlformats.org/drawingml/2006/table">
            <a:tbl>
              <a:tblPr/>
              <a:tblGrid>
                <a:gridCol w="2588894"/>
                <a:gridCol w="2700655"/>
              </a:tblGrid>
              <a:tr h="264539">
                <a:tc>
                  <a:txBody>
                    <a:bodyPr/>
                    <a:lstStyle/>
                    <a:p>
                      <a:pPr algn="l"/>
                      <a:r>
                        <a:rPr lang="en-US" altLang="zh-CN" sz="1202" dirty="0" smtClean="0">
                          <a:solidFill>
                            <a:srgbClr val="FFFFFF"/>
                          </a:solidFill>
                          <a:latin typeface="Times New Roman" pitchFamily="18" charset="0"/>
                          <a:cs typeface="Times New Roman" pitchFamily="18" charset="0"/>
                        </a:rPr>
                        <a:t>Actions from the Supply</a:t>
                      </a:r>
                      <a:endParaRPr lang="zh-CN" altLang="en-US" sz="1202" dirty="0" smtClean="0">
                        <a:solidFill>
                          <a:srgbClr val="FFFFFF"/>
                        </a:solidFill>
                        <a:latin typeface="Times New Roman" pitchFamily="18" charset="0"/>
                        <a:cs typeface="Times New Roman" pitchFamily="18" charset="0"/>
                      </a:endParaRPr>
                    </a:p>
                  </a:txBody>
                  <a:tcPr>
                    <a:lnL w="0" cmpd="sng">
                      <a:solidFill>
                        <a:srgbClr val="000000"/>
                      </a:solidFill>
                      <a:prstDash val="solid"/>
                    </a:lnL>
                    <a:lnR w="1" cap="flat" cmpd="sng" algn="ctr">
                      <a:solidFill>
                        <a:srgbClr val="000000"/>
                      </a:solidFill>
                      <a:prstDash val="solid"/>
                      <a:round/>
                      <a:headEnd type="none" w="med" len="med"/>
                      <a:tailEnd type="none" w="med" len="med"/>
                    </a:lnR>
                    <a:lnT w="1" cmpd="sng">
                      <a:solidFill>
                        <a:srgbClr val="000000"/>
                      </a:solidFill>
                      <a:prstDash val="solid"/>
                    </a:lnT>
                    <a:lnB w="1" cap="flat" cmpd="sng" algn="ctr">
                      <a:solidFill>
                        <a:srgbClr val="000000"/>
                      </a:solidFill>
                      <a:prstDash val="solid"/>
                      <a:round/>
                      <a:headEnd type="none" w="med" len="med"/>
                      <a:tailEnd type="none" w="med" len="med"/>
                    </a:lnB>
                    <a:solidFill>
                      <a:srgbClr val="DC152D"/>
                    </a:solidFill>
                  </a:tcPr>
                </a:tc>
                <a:tc>
                  <a:txBody>
                    <a:bodyPr/>
                    <a:lstStyle/>
                    <a:p>
                      <a:pPr algn="l"/>
                      <a:r>
                        <a:rPr lang="en-US" altLang="zh-CN" sz="1202" dirty="0" smtClean="0">
                          <a:solidFill>
                            <a:srgbClr val="FFFFFF"/>
                          </a:solidFill>
                          <a:latin typeface="Times New Roman" pitchFamily="18" charset="0"/>
                          <a:cs typeface="Times New Roman" pitchFamily="18" charset="0"/>
                        </a:rPr>
                        <a:t>Actions from the Demand</a:t>
                      </a:r>
                      <a:endParaRPr lang="zh-CN" altLang="en-US" sz="1202" dirty="0" smtClean="0">
                        <a:solidFill>
                          <a:srgbClr val="FFFFFF"/>
                        </a:solidFill>
                        <a:latin typeface="Times New Roman" pitchFamily="18" charset="0"/>
                        <a:cs typeface="Times New Roman" pitchFamily="18" charset="0"/>
                      </a:endParaRPr>
                    </a:p>
                  </a:txBody>
                  <a:tcPr>
                    <a:lnL w="1" cap="flat" cmpd="sng" algn="ctr">
                      <a:solidFill>
                        <a:srgbClr val="000000"/>
                      </a:solidFill>
                      <a:prstDash val="solid"/>
                      <a:round/>
                      <a:headEnd type="none" w="med" len="med"/>
                      <a:tailEnd type="none" w="med" len="med"/>
                    </a:lnL>
                    <a:lnR w="1" cmpd="sng">
                      <a:solidFill>
                        <a:srgbClr val="000000"/>
                      </a:solidFill>
                      <a:prstDash val="solid"/>
                    </a:lnR>
                    <a:lnT w="1" cap="flat" cmpd="sng" algn="ctr">
                      <a:solidFill>
                        <a:srgbClr val="000000"/>
                      </a:solidFill>
                      <a:prstDash val="solid"/>
                      <a:round/>
                      <a:headEnd type="none" w="med" len="med"/>
                      <a:tailEnd type="none" w="med" len="med"/>
                    </a:lnT>
                    <a:lnB w="1" cap="flat" cmpd="sng" algn="ctr">
                      <a:solidFill>
                        <a:srgbClr val="000000"/>
                      </a:solidFill>
                      <a:prstDash val="solid"/>
                      <a:round/>
                      <a:headEnd type="none" w="med" len="med"/>
                      <a:tailEnd type="none" w="med" len="med"/>
                    </a:lnB>
                    <a:solidFill>
                      <a:srgbClr val="DC152D"/>
                    </a:solidFill>
                  </a:tcPr>
                </a:tc>
              </a:tr>
              <a:tr h="3346960">
                <a:tc>
                  <a:txBody>
                    <a:bodyPr/>
                    <a:lstStyle/>
                    <a:p>
                      <a:pPr algn="l"/>
                      <a:r>
                        <a:rPr lang="en-US" altLang="zh-CN" sz="1200" dirty="0" smtClean="0">
                          <a:solidFill>
                            <a:srgbClr val="595959"/>
                          </a:solidFill>
                          <a:latin typeface="ENVI Symbols" pitchFamily="18" charset="0"/>
                          <a:cs typeface="ENVI Symbols" pitchFamily="18" charset="0"/>
                        </a:rPr>
                        <a:t>Meetings</a:t>
                      </a:r>
                      <a:r>
                        <a:rPr lang="en-US" altLang="zh-CN" sz="1200" baseline="0" dirty="0" smtClean="0">
                          <a:solidFill>
                            <a:srgbClr val="595959"/>
                          </a:solidFill>
                          <a:latin typeface="ENVI Symbols" pitchFamily="18" charset="0"/>
                          <a:cs typeface="ENVI Symbols" pitchFamily="18" charset="0"/>
                        </a:rPr>
                        <a:t> with regulatory bodies and supervisors</a:t>
                      </a:r>
                      <a:r>
                        <a:rPr lang="en-US" altLang="zh-CN" sz="1200" dirty="0" smtClean="0">
                          <a:solidFill>
                            <a:srgbClr val="595959"/>
                          </a:solidFill>
                          <a:latin typeface="Times New Roman" pitchFamily="18" charset="0"/>
                          <a:cs typeface="Times New Roman" pitchFamily="18" charset="0"/>
                        </a:rPr>
                        <a:t>.</a:t>
                      </a:r>
                      <a:endParaRPr lang="zh-CN" altLang="en-US" sz="1200" dirty="0" smtClean="0">
                        <a:solidFill>
                          <a:srgbClr val="595959"/>
                        </a:solidFill>
                        <a:latin typeface="Times New Roman" pitchFamily="18" charset="0"/>
                        <a:cs typeface="Times New Roman" pitchFamily="18" charset="0"/>
                      </a:endParaRPr>
                    </a:p>
                    <a:p>
                      <a:pPr algn="l"/>
                      <a:r>
                        <a:rPr lang="en-US" altLang="zh-CN" sz="1200" dirty="0" smtClean="0">
                          <a:solidFill>
                            <a:srgbClr val="595959"/>
                          </a:solidFill>
                          <a:latin typeface="ENVI Symbols" pitchFamily="18" charset="0"/>
                          <a:cs typeface="ENVI Symbols" pitchFamily="18" charset="0"/>
                        </a:rPr>
                        <a:t>Fair with exhibitors and conferences</a:t>
                      </a:r>
                      <a:r>
                        <a:rPr lang="en-US" altLang="zh-CN" sz="1200" dirty="0" smtClean="0">
                          <a:solidFill>
                            <a:srgbClr val="595959"/>
                          </a:solidFill>
                          <a:latin typeface="Times New Roman" pitchFamily="18" charset="0"/>
                          <a:cs typeface="Times New Roman" pitchFamily="18" charset="0"/>
                        </a:rPr>
                        <a:t>.</a:t>
                      </a:r>
                      <a:endParaRPr lang="zh-CN" altLang="en-US" sz="1200" dirty="0" smtClean="0">
                        <a:solidFill>
                          <a:srgbClr val="595959"/>
                        </a:solidFill>
                        <a:latin typeface="Times New Roman" pitchFamily="18" charset="0"/>
                        <a:cs typeface="Times New Roman" pitchFamily="18" charset="0"/>
                      </a:endParaRPr>
                    </a:p>
                    <a:p>
                      <a:pPr algn="l"/>
                      <a:r>
                        <a:rPr lang="en-US" altLang="zh-CN" sz="1200" dirty="0" smtClean="0">
                          <a:solidFill>
                            <a:srgbClr val="595959"/>
                          </a:solidFill>
                          <a:latin typeface="ENVI Symbols" pitchFamily="18" charset="0"/>
                          <a:cs typeface="ENVI Symbols" pitchFamily="18" charset="0"/>
                        </a:rPr>
                        <a:t></a:t>
                      </a:r>
                      <a:r>
                        <a:rPr lang="es-ES" altLang="zh-CN" sz="1200" dirty="0" err="1" smtClean="0">
                          <a:solidFill>
                            <a:srgbClr val="595959"/>
                          </a:solidFill>
                          <a:latin typeface="Times New Roman" pitchFamily="18" charset="0"/>
                          <a:cs typeface="Times New Roman" pitchFamily="18" charset="0"/>
                        </a:rPr>
                        <a:t>Internal</a:t>
                      </a:r>
                      <a:r>
                        <a:rPr lang="es-ES" altLang="zh-CN" sz="1200" dirty="0" smtClean="0">
                          <a:solidFill>
                            <a:srgbClr val="595959"/>
                          </a:solidFill>
                          <a:latin typeface="Times New Roman" pitchFamily="18" charset="0"/>
                          <a:cs typeface="Times New Roman" pitchFamily="18" charset="0"/>
                        </a:rPr>
                        <a:t> </a:t>
                      </a:r>
                      <a:r>
                        <a:rPr lang="es-ES" altLang="zh-CN" sz="1200" dirty="0" err="1" smtClean="0">
                          <a:solidFill>
                            <a:srgbClr val="595959"/>
                          </a:solidFill>
                          <a:latin typeface="Times New Roman" pitchFamily="18" charset="0"/>
                          <a:cs typeface="Times New Roman" pitchFamily="18" charset="0"/>
                        </a:rPr>
                        <a:t>diffusion</a:t>
                      </a:r>
                      <a:r>
                        <a:rPr lang="es-ES" altLang="zh-CN" sz="1200" baseline="0" dirty="0" smtClean="0">
                          <a:solidFill>
                            <a:srgbClr val="595959"/>
                          </a:solidFill>
                          <a:latin typeface="Times New Roman" pitchFamily="18" charset="0"/>
                          <a:cs typeface="Times New Roman" pitchFamily="18" charset="0"/>
                        </a:rPr>
                        <a:t> and </a:t>
                      </a:r>
                      <a:r>
                        <a:rPr lang="es-ES" altLang="zh-CN" sz="1200" baseline="0" dirty="0" err="1" smtClean="0">
                          <a:solidFill>
                            <a:srgbClr val="595959"/>
                          </a:solidFill>
                          <a:latin typeface="Times New Roman" pitchFamily="18" charset="0"/>
                          <a:cs typeface="Times New Roman" pitchFamily="18" charset="0"/>
                        </a:rPr>
                        <a:t>formation</a:t>
                      </a:r>
                      <a:r>
                        <a:rPr lang="en-US" altLang="zh-CN" sz="1200" dirty="0" smtClean="0">
                          <a:solidFill>
                            <a:srgbClr val="595959"/>
                          </a:solidFill>
                          <a:latin typeface="Times New Roman" pitchFamily="18" charset="0"/>
                          <a:cs typeface="Times New Roman" pitchFamily="18" charset="0"/>
                        </a:rPr>
                        <a:t>.</a:t>
                      </a:r>
                      <a:endParaRPr lang="zh-CN" altLang="en-US" sz="1200" dirty="0" smtClean="0">
                        <a:solidFill>
                          <a:srgbClr val="595959"/>
                        </a:solidFill>
                        <a:latin typeface="Times New Roman" pitchFamily="18" charset="0"/>
                        <a:cs typeface="Times New Roman" pitchFamily="18" charset="0"/>
                      </a:endParaRPr>
                    </a:p>
                    <a:p>
                      <a:pPr algn="l"/>
                      <a:r>
                        <a:rPr lang="en-US" altLang="zh-CN" sz="1200" dirty="0" smtClean="0">
                          <a:solidFill>
                            <a:srgbClr val="595959"/>
                          </a:solidFill>
                          <a:latin typeface="ENVI Symbols" pitchFamily="18" charset="0"/>
                          <a:cs typeface="ENVI Symbols" pitchFamily="18" charset="0"/>
                        </a:rPr>
                        <a:t>Commitment to promote the associates’ SRI offer</a:t>
                      </a:r>
                      <a:r>
                        <a:rPr lang="en-US" altLang="zh-CN" sz="1200" dirty="0" smtClean="0">
                          <a:solidFill>
                            <a:srgbClr val="595959"/>
                          </a:solidFill>
                          <a:latin typeface="Times New Roman" pitchFamily="18" charset="0"/>
                          <a:cs typeface="Times New Roman" pitchFamily="18" charset="0"/>
                        </a:rPr>
                        <a:t>.</a:t>
                      </a:r>
                      <a:endParaRPr lang="zh-CN" altLang="en-US" sz="1200" dirty="0" smtClean="0">
                        <a:solidFill>
                          <a:srgbClr val="595959"/>
                        </a:solidFill>
                        <a:latin typeface="Times New Roman" pitchFamily="18" charset="0"/>
                        <a:cs typeface="Times New Roman" pitchFamily="18" charset="0"/>
                      </a:endParaRPr>
                    </a:p>
                    <a:p>
                      <a:pPr algn="l"/>
                      <a:r>
                        <a:rPr lang="en-US" altLang="zh-CN" sz="1200" dirty="0" smtClean="0">
                          <a:solidFill>
                            <a:srgbClr val="595959"/>
                          </a:solidFill>
                          <a:latin typeface="ENVI Symbols" pitchFamily="18" charset="0"/>
                          <a:cs typeface="ENVI Symbols" pitchFamily="18" charset="0"/>
                        </a:rPr>
                        <a:t>SRI visibility in</a:t>
                      </a:r>
                      <a:r>
                        <a:rPr lang="en-US" altLang="zh-CN" sz="1200" baseline="0" dirty="0" smtClean="0">
                          <a:solidFill>
                            <a:srgbClr val="595959"/>
                          </a:solidFill>
                          <a:latin typeface="ENVI Symbols" pitchFamily="18" charset="0"/>
                          <a:cs typeface="ENVI Symbols" pitchFamily="18" charset="0"/>
                        </a:rPr>
                        <a:t> the media</a:t>
                      </a:r>
                      <a:r>
                        <a:rPr lang="en-US" altLang="zh-CN" sz="1200" dirty="0" smtClean="0">
                          <a:solidFill>
                            <a:srgbClr val="595959"/>
                          </a:solidFill>
                          <a:latin typeface="Times New Roman" pitchFamily="18" charset="0"/>
                          <a:cs typeface="Times New Roman" pitchFamily="18" charset="0"/>
                        </a:rPr>
                        <a:t>, communication reinforcement.</a:t>
                      </a:r>
                      <a:endParaRPr lang="zh-CN" altLang="en-US" sz="1200" dirty="0" smtClean="0">
                        <a:solidFill>
                          <a:srgbClr val="595959"/>
                        </a:solidFill>
                        <a:latin typeface="Times New Roman" pitchFamily="18" charset="0"/>
                        <a:cs typeface="Times New Roman" pitchFamily="18" charset="0"/>
                      </a:endParaRPr>
                    </a:p>
                  </a:txBody>
                  <a:tcPr anchor="ctr">
                    <a:lnL w="0" cap="flat" cmpd="sng" algn="ctr">
                      <a:solidFill>
                        <a:srgbClr val="000000"/>
                      </a:solidFill>
                      <a:prstDash val="solid"/>
                      <a:round/>
                      <a:headEnd type="none" w="med" len="med"/>
                      <a:tailEnd type="none" w="med" len="med"/>
                    </a:lnL>
                    <a:lnR w="1" cap="flat" cmpd="sng" algn="ctr">
                      <a:solidFill>
                        <a:srgbClr val="000000"/>
                      </a:solidFill>
                      <a:prstDash val="solid"/>
                      <a:round/>
                      <a:headEnd type="none" w="med" len="med"/>
                      <a:tailEnd type="none" w="med" len="med"/>
                    </a:lnR>
                    <a:lnT w="1" cap="flat" cmpd="sng" algn="ctr">
                      <a:solidFill>
                        <a:srgbClr val="000000"/>
                      </a:solidFill>
                      <a:prstDash val="solid"/>
                      <a:round/>
                      <a:headEnd type="none" w="med" len="med"/>
                      <a:tailEnd type="none" w="med" len="med"/>
                    </a:lnT>
                    <a:lnB w="1" cmpd="sng">
                      <a:solidFill>
                        <a:srgbClr val="000000"/>
                      </a:solidFill>
                      <a:prstDash val="solid"/>
                    </a:lnB>
                    <a:solidFill>
                      <a:srgbClr val="FFFFFF"/>
                    </a:solidFill>
                  </a:tcPr>
                </a:tc>
                <a:tc>
                  <a:txBody>
                    <a:bodyPr/>
                    <a:lstStyle/>
                    <a:p>
                      <a:pPr algn="l"/>
                      <a:r>
                        <a:rPr lang="en-US" altLang="zh-CN" sz="1200" dirty="0" smtClean="0">
                          <a:solidFill>
                            <a:srgbClr val="595959"/>
                          </a:solidFill>
                          <a:latin typeface="ENVI Symbols" pitchFamily="18" charset="0"/>
                          <a:cs typeface="ENVI Symbols" pitchFamily="18" charset="0"/>
                        </a:rPr>
                        <a:t>Initiatives with </a:t>
                      </a:r>
                      <a:r>
                        <a:rPr lang="en-US" altLang="zh-CN" sz="1200" baseline="0" dirty="0" smtClean="0">
                          <a:solidFill>
                            <a:srgbClr val="595959"/>
                          </a:solidFill>
                          <a:latin typeface="ENVI Symbols" pitchFamily="18" charset="0"/>
                          <a:cs typeface="ENVI Symbols" pitchFamily="18" charset="0"/>
                        </a:rPr>
                        <a:t>representative associations of the demand</a:t>
                      </a:r>
                      <a:r>
                        <a:rPr lang="en-US" altLang="zh-CN" sz="1200" dirty="0" smtClean="0">
                          <a:solidFill>
                            <a:srgbClr val="595959"/>
                          </a:solidFill>
                          <a:latin typeface="Times New Roman" pitchFamily="18" charset="0"/>
                          <a:cs typeface="Times New Roman" pitchFamily="18" charset="0"/>
                        </a:rPr>
                        <a:t>.</a:t>
                      </a:r>
                      <a:endParaRPr lang="zh-CN" altLang="en-US" sz="1200" dirty="0" smtClean="0">
                        <a:solidFill>
                          <a:srgbClr val="595959"/>
                        </a:solidFill>
                        <a:latin typeface="Times New Roman" pitchFamily="18" charset="0"/>
                        <a:cs typeface="Times New Roman" pitchFamily="18" charset="0"/>
                      </a:endParaRPr>
                    </a:p>
                    <a:p>
                      <a:pPr algn="l"/>
                      <a:r>
                        <a:rPr lang="en-US" altLang="zh-CN" sz="1200" dirty="0" smtClean="0">
                          <a:solidFill>
                            <a:srgbClr val="595959"/>
                          </a:solidFill>
                          <a:latin typeface="ENVI Symbols" pitchFamily="18" charset="0"/>
                          <a:cs typeface="ENVI Symbols" pitchFamily="18" charset="0"/>
                        </a:rPr>
                        <a:t>Joint</a:t>
                      </a:r>
                      <a:r>
                        <a:rPr lang="en-US" altLang="zh-CN" sz="1200" baseline="0" dirty="0" smtClean="0">
                          <a:solidFill>
                            <a:srgbClr val="595959"/>
                          </a:solidFill>
                          <a:latin typeface="ENVI Symbols" pitchFamily="18" charset="0"/>
                          <a:cs typeface="ENVI Symbols" pitchFamily="18" charset="0"/>
                        </a:rPr>
                        <a:t> </a:t>
                      </a:r>
                      <a:r>
                        <a:rPr lang="en-US" altLang="zh-CN" sz="1202" dirty="0" smtClean="0">
                          <a:solidFill>
                            <a:srgbClr val="595959"/>
                          </a:solidFill>
                          <a:latin typeface="Times New Roman" pitchFamily="18" charset="0"/>
                          <a:cs typeface="Times New Roman" pitchFamily="18" charset="0"/>
                        </a:rPr>
                        <a:t>acts with other organizations whose target is the investor or the individual saver.</a:t>
                      </a:r>
                      <a:endParaRPr lang="zh-CN" altLang="en-US" sz="1202" dirty="0" smtClean="0">
                        <a:solidFill>
                          <a:srgbClr val="595959"/>
                        </a:solidFill>
                        <a:latin typeface="Times New Roman" pitchFamily="18" charset="0"/>
                        <a:cs typeface="Times New Roman" pitchFamily="18" charset="0"/>
                      </a:endParaRPr>
                    </a:p>
                    <a:p>
                      <a:pPr algn="l"/>
                      <a:r>
                        <a:rPr lang="en-US" altLang="zh-CN" sz="1200" dirty="0" smtClean="0">
                          <a:solidFill>
                            <a:srgbClr val="595959"/>
                          </a:solidFill>
                          <a:latin typeface="ENVI Symbols" pitchFamily="18" charset="0"/>
                          <a:cs typeface="ENVI Symbols" pitchFamily="18" charset="0"/>
                        </a:rPr>
                        <a:t>SRI visibility in the media</a:t>
                      </a:r>
                      <a:r>
                        <a:rPr lang="es-ES" altLang="zh-CN" sz="1200" dirty="0" smtClean="0">
                          <a:solidFill>
                            <a:srgbClr val="595959"/>
                          </a:solidFill>
                          <a:latin typeface="Times New Roman" pitchFamily="18" charset="0"/>
                          <a:cs typeface="Times New Roman" pitchFamily="18" charset="0"/>
                        </a:rPr>
                        <a:t>, </a:t>
                      </a:r>
                      <a:r>
                        <a:rPr lang="es-ES" altLang="zh-CN" sz="1200" dirty="0" err="1" smtClean="0">
                          <a:solidFill>
                            <a:srgbClr val="595959"/>
                          </a:solidFill>
                          <a:latin typeface="Times New Roman" pitchFamily="18" charset="0"/>
                          <a:cs typeface="Times New Roman" pitchFamily="18" charset="0"/>
                        </a:rPr>
                        <a:t>communication</a:t>
                      </a:r>
                      <a:r>
                        <a:rPr lang="es-ES" altLang="zh-CN" sz="1200" dirty="0" smtClean="0">
                          <a:solidFill>
                            <a:srgbClr val="595959"/>
                          </a:solidFill>
                          <a:latin typeface="Times New Roman" pitchFamily="18" charset="0"/>
                          <a:cs typeface="Times New Roman" pitchFamily="18" charset="0"/>
                        </a:rPr>
                        <a:t> </a:t>
                      </a:r>
                      <a:r>
                        <a:rPr lang="es-ES" altLang="zh-CN" sz="1200" dirty="0" err="1" smtClean="0">
                          <a:solidFill>
                            <a:srgbClr val="595959"/>
                          </a:solidFill>
                          <a:latin typeface="Times New Roman" pitchFamily="18" charset="0"/>
                          <a:cs typeface="Times New Roman" pitchFamily="18" charset="0"/>
                        </a:rPr>
                        <a:t>reinforcement</a:t>
                      </a:r>
                      <a:r>
                        <a:rPr lang="en-US" altLang="zh-CN" sz="1200" dirty="0" smtClean="0">
                          <a:solidFill>
                            <a:srgbClr val="595959"/>
                          </a:solidFill>
                          <a:latin typeface="Times New Roman" pitchFamily="18" charset="0"/>
                          <a:cs typeface="Times New Roman" pitchFamily="18" charset="0"/>
                        </a:rPr>
                        <a:t>.</a:t>
                      </a:r>
                      <a:endParaRPr lang="zh-CN" altLang="en-US" sz="1200" dirty="0" smtClean="0">
                        <a:solidFill>
                          <a:srgbClr val="595959"/>
                        </a:solidFill>
                        <a:latin typeface="Times New Roman" pitchFamily="18" charset="0"/>
                        <a:cs typeface="Times New Roman" pitchFamily="18" charset="0"/>
                      </a:endParaRPr>
                    </a:p>
                    <a:p>
                      <a:pPr algn="l"/>
                      <a:r>
                        <a:rPr lang="en-US" altLang="zh-CN" sz="1200" dirty="0" smtClean="0">
                          <a:solidFill>
                            <a:srgbClr val="595959"/>
                          </a:solidFill>
                          <a:latin typeface="ENVI Symbols" pitchFamily="18" charset="0"/>
                          <a:cs typeface="ENVI Symbols" pitchFamily="18" charset="0"/>
                        </a:rPr>
                        <a:t>Socially</a:t>
                      </a:r>
                      <a:r>
                        <a:rPr lang="en-US" altLang="zh-CN" sz="1200" baseline="0" dirty="0" smtClean="0">
                          <a:solidFill>
                            <a:srgbClr val="595959"/>
                          </a:solidFill>
                          <a:latin typeface="ENVI Symbols" pitchFamily="18" charset="0"/>
                          <a:cs typeface="ENVI Symbols" pitchFamily="18" charset="0"/>
                        </a:rPr>
                        <a:t> Responsible f</a:t>
                      </a:r>
                      <a:r>
                        <a:rPr lang="en-US" altLang="zh-CN" sz="1200" dirty="0" smtClean="0">
                          <a:solidFill>
                            <a:srgbClr val="595959"/>
                          </a:solidFill>
                          <a:latin typeface="ENVI Symbols" pitchFamily="18" charset="0"/>
                          <a:cs typeface="ENVI Symbols" pitchFamily="18" charset="0"/>
                        </a:rPr>
                        <a:t>inancial </a:t>
                      </a:r>
                      <a:r>
                        <a:rPr lang="en-US" altLang="zh-CN" sz="1200" dirty="0" err="1" smtClean="0">
                          <a:solidFill>
                            <a:srgbClr val="595959"/>
                          </a:solidFill>
                          <a:latin typeface="ENVI Symbols" pitchFamily="18" charset="0"/>
                          <a:cs typeface="ENVI Symbols" pitchFamily="18" charset="0"/>
                        </a:rPr>
                        <a:t>educatio</a:t>
                      </a:r>
                      <a:r>
                        <a:rPr lang="es-ES" altLang="zh-CN" sz="1200" dirty="0" smtClean="0">
                          <a:solidFill>
                            <a:srgbClr val="595959"/>
                          </a:solidFill>
                          <a:latin typeface="Times New Roman" pitchFamily="18" charset="0"/>
                          <a:cs typeface="Times New Roman" pitchFamily="18" charset="0"/>
                        </a:rPr>
                        <a:t>n.</a:t>
                      </a:r>
                      <a:endParaRPr lang="zh-CN" altLang="en-US" sz="1202" dirty="0" smtClean="0">
                        <a:solidFill>
                          <a:srgbClr val="595959"/>
                        </a:solidFill>
                        <a:latin typeface="Times New Roman" pitchFamily="18" charset="0"/>
                        <a:cs typeface="Times New Roman" pitchFamily="18" charset="0"/>
                      </a:endParaRPr>
                    </a:p>
                    <a:p>
                      <a:pPr algn="l"/>
                      <a:r>
                        <a:rPr lang="en-US" altLang="zh-CN" sz="1200" dirty="0" smtClean="0">
                          <a:solidFill>
                            <a:srgbClr val="595959"/>
                          </a:solidFill>
                          <a:latin typeface="ENVI Symbols" pitchFamily="18" charset="0"/>
                          <a:cs typeface="ENVI Symbols" pitchFamily="18" charset="0"/>
                        </a:rPr>
                        <a:t>Specific media campaigns with the Consumer Associations</a:t>
                      </a:r>
                      <a:r>
                        <a:rPr lang="es-ES" altLang="zh-CN" sz="1200" dirty="0" smtClean="0">
                          <a:solidFill>
                            <a:srgbClr val="595959"/>
                          </a:solidFill>
                          <a:latin typeface="Times New Roman" pitchFamily="18" charset="0"/>
                          <a:cs typeface="Times New Roman" pitchFamily="18" charset="0"/>
                        </a:rPr>
                        <a:t>.</a:t>
                      </a:r>
                      <a:endParaRPr lang="zh-CN" altLang="en-US" sz="1200" dirty="0" smtClean="0">
                        <a:solidFill>
                          <a:srgbClr val="595959"/>
                        </a:solidFill>
                        <a:latin typeface="Times New Roman" pitchFamily="18" charset="0"/>
                        <a:cs typeface="Times New Roman" pitchFamily="18" charset="0"/>
                      </a:endParaRPr>
                    </a:p>
                  </a:txBody>
                  <a:tcPr anchor="ctr">
                    <a:lnL w="1" cap="flat" cmpd="sng" algn="ctr">
                      <a:solidFill>
                        <a:srgbClr val="000000"/>
                      </a:solidFill>
                      <a:prstDash val="solid"/>
                      <a:round/>
                      <a:headEnd type="none" w="med" len="med"/>
                      <a:tailEnd type="none" w="med" len="med"/>
                    </a:lnL>
                    <a:lnR w="1" cap="flat" cmpd="sng" algn="ctr">
                      <a:solidFill>
                        <a:srgbClr val="000000"/>
                      </a:solidFill>
                      <a:prstDash val="solid"/>
                      <a:round/>
                      <a:headEnd type="none" w="med" len="med"/>
                      <a:tailEnd type="none" w="med" len="med"/>
                    </a:lnR>
                    <a:lnT w="1" cap="flat" cmpd="sng" algn="ctr">
                      <a:solidFill>
                        <a:srgbClr val="000000"/>
                      </a:solidFill>
                      <a:prstDash val="solid"/>
                      <a:round/>
                      <a:headEnd type="none" w="med" len="med"/>
                      <a:tailEnd type="none" w="med" len="med"/>
                    </a:lnT>
                    <a:lnB w="1" cap="flat" cmpd="sng" algn="ctr">
                      <a:solidFill>
                        <a:srgbClr val="000000"/>
                      </a:solidFill>
                      <a:prstDash val="solid"/>
                      <a:round/>
                      <a:headEnd type="none" w="med" len="med"/>
                      <a:tailEnd type="none" w="med" len="med"/>
                    </a:lnB>
                    <a:solidFill>
                      <a:srgbClr val="FFFFFF"/>
                    </a:solidFill>
                  </a:tcPr>
                </a:tc>
              </a:tr>
            </a:tbl>
          </a:graphicData>
        </a:graphic>
      </p:graphicFrame>
      <p:sp>
        <p:nvSpPr>
          <p:cNvPr id="2" name="TextBox 1"/>
          <p:cNvSpPr txBox="1"/>
          <p:nvPr/>
        </p:nvSpPr>
        <p:spPr>
          <a:xfrm>
            <a:off x="749300" y="622300"/>
            <a:ext cx="3359318" cy="618439"/>
          </a:xfrm>
          <a:prstGeom prst="rect">
            <a:avLst/>
          </a:prstGeom>
          <a:noFill/>
        </p:spPr>
        <p:txBody>
          <a:bodyPr wrap="none" lIns="0" tIns="0" rIns="0" rtlCol="0">
            <a:spAutoFit/>
          </a:bodyPr>
          <a:lstStyle/>
          <a:p>
            <a:pPr>
              <a:lnSpc>
                <a:spcPts val="4400"/>
              </a:lnSpc>
              <a:tabLst/>
            </a:pPr>
            <a:r>
              <a:rPr lang="en-US" altLang="zh-CN" sz="4404" b="1" dirty="0" smtClean="0">
                <a:solidFill>
                  <a:srgbClr val="CB1029"/>
                </a:solidFill>
                <a:latin typeface="Calibri" pitchFamily="18" charset="0"/>
                <a:cs typeface="Calibri" pitchFamily="18" charset="0"/>
              </a:rPr>
              <a:t>Strategic Lines</a:t>
            </a:r>
            <a:endParaRPr lang="en-US" altLang="zh-CN" sz="4404" b="1" dirty="0">
              <a:solidFill>
                <a:srgbClr val="CB1029"/>
              </a:solidFill>
              <a:latin typeface="Calibri" pitchFamily="18" charset="0"/>
              <a:cs typeface="Calibri" pitchFamily="18" charset="0"/>
            </a:endParaRPr>
          </a:p>
        </p:txBody>
      </p:sp>
      <p:sp>
        <p:nvSpPr>
          <p:cNvPr id="3" name="TextBox 1"/>
          <p:cNvSpPr txBox="1"/>
          <p:nvPr/>
        </p:nvSpPr>
        <p:spPr>
          <a:xfrm>
            <a:off x="2616200" y="2082800"/>
            <a:ext cx="3105145" cy="421077"/>
          </a:xfrm>
          <a:prstGeom prst="rect">
            <a:avLst/>
          </a:prstGeom>
          <a:noFill/>
        </p:spPr>
        <p:txBody>
          <a:bodyPr wrap="none" lIns="0" tIns="0" rIns="0" rtlCol="0">
            <a:spAutoFit/>
          </a:bodyPr>
          <a:lstStyle/>
          <a:p>
            <a:pPr>
              <a:lnSpc>
                <a:spcPts val="2900"/>
              </a:lnSpc>
              <a:tabLst/>
            </a:pPr>
            <a:r>
              <a:rPr lang="en-US" altLang="zh-CN" sz="2906" dirty="0" smtClean="0">
                <a:solidFill>
                  <a:srgbClr val="CB1029"/>
                </a:solidFill>
                <a:latin typeface="Calibri" pitchFamily="18" charset="0"/>
                <a:cs typeface="Calibri" pitchFamily="18" charset="0"/>
              </a:rPr>
              <a:t>SRI</a:t>
            </a:r>
            <a:r>
              <a:rPr lang="en-US" altLang="zh-CN" sz="2906" dirty="0" smtClean="0">
                <a:latin typeface="Times New Roman" pitchFamily="18" charset="0"/>
                <a:cs typeface="Times New Roman" pitchFamily="18" charset="0"/>
              </a:rPr>
              <a:t> </a:t>
            </a:r>
            <a:r>
              <a:rPr lang="en-US" altLang="zh-CN" sz="2906" dirty="0" smtClean="0">
                <a:solidFill>
                  <a:srgbClr val="CB1029"/>
                </a:solidFill>
                <a:latin typeface="Calibri" pitchFamily="18" charset="0"/>
                <a:cs typeface="Calibri" pitchFamily="18" charset="0"/>
              </a:rPr>
              <a:t>Retail Promotion</a:t>
            </a:r>
          </a:p>
        </p:txBody>
      </p:sp>
      <p:sp>
        <p:nvSpPr>
          <p:cNvPr id="5" name="TextBox 1"/>
          <p:cNvSpPr txBox="1"/>
          <p:nvPr/>
        </p:nvSpPr>
        <p:spPr>
          <a:xfrm>
            <a:off x="711200" y="1485900"/>
            <a:ext cx="6390083" cy="353943"/>
          </a:xfrm>
          <a:prstGeom prst="rect">
            <a:avLst/>
          </a:prstGeom>
          <a:noFill/>
        </p:spPr>
        <p:txBody>
          <a:bodyPr wrap="none" lIns="0" tIns="0" rIns="0" rtlCol="0">
            <a:spAutoFit/>
          </a:bodyPr>
          <a:lstStyle/>
          <a:p>
            <a:pPr>
              <a:lnSpc>
                <a:spcPts val="2400"/>
              </a:lnSpc>
              <a:tabLst/>
            </a:pPr>
            <a:r>
              <a:rPr lang="en-US" altLang="zh-CN" sz="2495" b="1" dirty="0" smtClean="0">
                <a:solidFill>
                  <a:srgbClr val="595959"/>
                </a:solidFill>
                <a:latin typeface="Calibri" pitchFamily="18" charset="0"/>
                <a:cs typeface="Calibri" pitchFamily="18" charset="0"/>
              </a:rPr>
              <a:t>Specific lines of action:</a:t>
            </a:r>
            <a:r>
              <a:rPr lang="en-US" altLang="zh-CN" sz="2495" dirty="0" smtClean="0">
                <a:latin typeface="Times New Roman" pitchFamily="18" charset="0"/>
                <a:cs typeface="Times New Roman" pitchFamily="18" charset="0"/>
              </a:rPr>
              <a:t> </a:t>
            </a:r>
            <a:r>
              <a:rPr lang="en-US" altLang="zh-CN" sz="2495" b="1" dirty="0" smtClean="0">
                <a:solidFill>
                  <a:srgbClr val="595959"/>
                </a:solidFill>
                <a:latin typeface="Calibri" pitchFamily="18" charset="0"/>
                <a:cs typeface="Calibri" pitchFamily="18" charset="0"/>
              </a:rPr>
              <a:t>Strategic Plan</a:t>
            </a:r>
            <a:r>
              <a:rPr lang="en-US" altLang="zh-CN" sz="2495" dirty="0" smtClean="0">
                <a:latin typeface="Times New Roman" pitchFamily="18" charset="0"/>
                <a:cs typeface="Times New Roman" pitchFamily="18" charset="0"/>
              </a:rPr>
              <a:t> </a:t>
            </a:r>
            <a:r>
              <a:rPr lang="en-US" altLang="zh-CN" sz="2495" b="1" dirty="0" smtClean="0">
                <a:solidFill>
                  <a:srgbClr val="595959"/>
                </a:solidFill>
                <a:latin typeface="Calibri" pitchFamily="18" charset="0"/>
                <a:cs typeface="Calibri" pitchFamily="18" charset="0"/>
              </a:rPr>
              <a:t>2016-2018</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a:off x="2193544" y="3096450"/>
            <a:ext cx="4827270" cy="197802"/>
          </a:xfrm>
          <a:custGeom>
            <a:avLst/>
            <a:gdLst>
              <a:gd name="connsiteX0" fmla="*/ 0 w 4827270"/>
              <a:gd name="connsiteY0" fmla="*/ 197802 h 197802"/>
              <a:gd name="connsiteX1" fmla="*/ 4827270 w 4827270"/>
              <a:gd name="connsiteY1" fmla="*/ 197802 h 197802"/>
              <a:gd name="connsiteX2" fmla="*/ 4827270 w 4827270"/>
              <a:gd name="connsiteY2" fmla="*/ 0 h 197802"/>
              <a:gd name="connsiteX3" fmla="*/ 0 w 4827270"/>
              <a:gd name="connsiteY3" fmla="*/ 0 h 197802"/>
              <a:gd name="connsiteX4" fmla="*/ 0 w 4827270"/>
              <a:gd name="connsiteY4" fmla="*/ 197802 h 197802"/>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4827270" h="197802">
                <a:moveTo>
                  <a:pt x="0" y="197802"/>
                </a:moveTo>
                <a:lnTo>
                  <a:pt x="4827270" y="197802"/>
                </a:lnTo>
                <a:lnTo>
                  <a:pt x="4827270" y="0"/>
                </a:lnTo>
                <a:lnTo>
                  <a:pt x="0" y="0"/>
                </a:lnTo>
                <a:lnTo>
                  <a:pt x="0" y="197802"/>
                </a:lnTo>
              </a:path>
            </a:pathLst>
          </a:custGeom>
          <a:solidFill>
            <a:srgbClr val="DC152D">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Freeform 3"/>
          <p:cNvSpPr/>
          <p:nvPr/>
        </p:nvSpPr>
        <p:spPr>
          <a:xfrm>
            <a:off x="2180844" y="3287903"/>
            <a:ext cx="4852542" cy="25400"/>
          </a:xfrm>
          <a:custGeom>
            <a:avLst/>
            <a:gdLst>
              <a:gd name="connsiteX0" fmla="*/ 6350 w 4852542"/>
              <a:gd name="connsiteY0" fmla="*/ 6350 h 25400"/>
              <a:gd name="connsiteX1" fmla="*/ 4846192 w 4852542"/>
              <a:gd name="connsiteY1" fmla="*/ 6350 h 25400"/>
            </a:gdLst>
            <a:ahLst/>
            <a:cxnLst>
              <a:cxn ang="0">
                <a:pos x="connsiteX0" y="connsiteY0"/>
              </a:cxn>
              <a:cxn ang="1">
                <a:pos x="connsiteX1" y="connsiteY1"/>
              </a:cxn>
            </a:cxnLst>
            <a:rect l="l" t="t" r="r" b="b"/>
            <a:pathLst>
              <a:path w="4852542" h="25400">
                <a:moveTo>
                  <a:pt x="6350" y="6350"/>
                </a:moveTo>
                <a:lnTo>
                  <a:pt x="4846192" y="6350"/>
                </a:lnTo>
              </a:path>
            </a:pathLst>
          </a:custGeom>
          <a:ln w="12700">
            <a:solidFill>
              <a:srgbClr val="000000">
                <a:alpha val="100000"/>
              </a:srgb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5" name="Freeform 3"/>
          <p:cNvSpPr/>
          <p:nvPr/>
        </p:nvSpPr>
        <p:spPr>
          <a:xfrm>
            <a:off x="2187194" y="3083814"/>
            <a:ext cx="25400" cy="1409953"/>
          </a:xfrm>
          <a:custGeom>
            <a:avLst/>
            <a:gdLst>
              <a:gd name="connsiteX0" fmla="*/ 6350 w 25400"/>
              <a:gd name="connsiteY0" fmla="*/ 6350 h 1409953"/>
              <a:gd name="connsiteX1" fmla="*/ 6350 w 25400"/>
              <a:gd name="connsiteY1" fmla="*/ 1403603 h 1409953"/>
            </a:gdLst>
            <a:ahLst/>
            <a:cxnLst>
              <a:cxn ang="0">
                <a:pos x="connsiteX0" y="connsiteY0"/>
              </a:cxn>
              <a:cxn ang="1">
                <a:pos x="connsiteX1" y="connsiteY1"/>
              </a:cxn>
            </a:cxnLst>
            <a:rect l="l" t="t" r="r" b="b"/>
            <a:pathLst>
              <a:path w="25400" h="1409953">
                <a:moveTo>
                  <a:pt x="6350" y="6350"/>
                </a:moveTo>
                <a:lnTo>
                  <a:pt x="6350" y="1403603"/>
                </a:lnTo>
              </a:path>
            </a:pathLst>
          </a:custGeom>
          <a:ln w="12700">
            <a:solidFill>
              <a:srgbClr val="000000">
                <a:alpha val="100000"/>
              </a:srgb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6" name="Freeform 3"/>
          <p:cNvSpPr/>
          <p:nvPr/>
        </p:nvSpPr>
        <p:spPr>
          <a:xfrm>
            <a:off x="7014336" y="3083814"/>
            <a:ext cx="25400" cy="1409953"/>
          </a:xfrm>
          <a:custGeom>
            <a:avLst/>
            <a:gdLst>
              <a:gd name="connsiteX0" fmla="*/ 6350 w 25400"/>
              <a:gd name="connsiteY0" fmla="*/ 6350 h 1409953"/>
              <a:gd name="connsiteX1" fmla="*/ 6350 w 25400"/>
              <a:gd name="connsiteY1" fmla="*/ 1403603 h 1409953"/>
            </a:gdLst>
            <a:ahLst/>
            <a:cxnLst>
              <a:cxn ang="0">
                <a:pos x="connsiteX0" y="connsiteY0"/>
              </a:cxn>
              <a:cxn ang="1">
                <a:pos x="connsiteX1" y="connsiteY1"/>
              </a:cxn>
            </a:cxnLst>
            <a:rect l="l" t="t" r="r" b="b"/>
            <a:pathLst>
              <a:path w="25400" h="1409953">
                <a:moveTo>
                  <a:pt x="6350" y="6350"/>
                </a:moveTo>
                <a:lnTo>
                  <a:pt x="6350" y="1403603"/>
                </a:lnTo>
              </a:path>
            </a:pathLst>
          </a:custGeom>
          <a:ln w="12700">
            <a:solidFill>
              <a:srgbClr val="000000">
                <a:alpha val="100000"/>
              </a:srgb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7" name="Freeform 3"/>
          <p:cNvSpPr/>
          <p:nvPr/>
        </p:nvSpPr>
        <p:spPr>
          <a:xfrm>
            <a:off x="2180844" y="3090164"/>
            <a:ext cx="4852542" cy="25400"/>
          </a:xfrm>
          <a:custGeom>
            <a:avLst/>
            <a:gdLst>
              <a:gd name="connsiteX0" fmla="*/ 6350 w 4852542"/>
              <a:gd name="connsiteY0" fmla="*/ 6350 h 25400"/>
              <a:gd name="connsiteX1" fmla="*/ 4846192 w 4852542"/>
              <a:gd name="connsiteY1" fmla="*/ 6350 h 25400"/>
            </a:gdLst>
            <a:ahLst/>
            <a:cxnLst>
              <a:cxn ang="0">
                <a:pos x="connsiteX0" y="connsiteY0"/>
              </a:cxn>
              <a:cxn ang="1">
                <a:pos x="connsiteX1" y="connsiteY1"/>
              </a:cxn>
            </a:cxnLst>
            <a:rect l="l" t="t" r="r" b="b"/>
            <a:pathLst>
              <a:path w="4852542" h="25400">
                <a:moveTo>
                  <a:pt x="6350" y="6350"/>
                </a:moveTo>
                <a:lnTo>
                  <a:pt x="4846192" y="6350"/>
                </a:lnTo>
              </a:path>
            </a:pathLst>
          </a:custGeom>
          <a:ln w="12700">
            <a:solidFill>
              <a:srgbClr val="000000">
                <a:alpha val="100000"/>
              </a:srgb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8" name="Freeform 3"/>
          <p:cNvSpPr/>
          <p:nvPr/>
        </p:nvSpPr>
        <p:spPr>
          <a:xfrm>
            <a:off x="2180844" y="4474717"/>
            <a:ext cx="4852542" cy="25400"/>
          </a:xfrm>
          <a:custGeom>
            <a:avLst/>
            <a:gdLst>
              <a:gd name="connsiteX0" fmla="*/ 6350 w 4852542"/>
              <a:gd name="connsiteY0" fmla="*/ 6350 h 25400"/>
              <a:gd name="connsiteX1" fmla="*/ 4846192 w 4852542"/>
              <a:gd name="connsiteY1" fmla="*/ 6350 h 25400"/>
            </a:gdLst>
            <a:ahLst/>
            <a:cxnLst>
              <a:cxn ang="0">
                <a:pos x="connsiteX0" y="connsiteY0"/>
              </a:cxn>
              <a:cxn ang="1">
                <a:pos x="connsiteX1" y="connsiteY1"/>
              </a:cxn>
            </a:cxnLst>
            <a:rect l="l" t="t" r="r" b="b"/>
            <a:pathLst>
              <a:path w="4852542" h="25400">
                <a:moveTo>
                  <a:pt x="6350" y="6350"/>
                </a:moveTo>
                <a:lnTo>
                  <a:pt x="4846192" y="6350"/>
                </a:lnTo>
              </a:path>
            </a:pathLst>
          </a:custGeom>
          <a:ln w="12700">
            <a:solidFill>
              <a:srgbClr val="000000">
                <a:alpha val="100000"/>
              </a:srgb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pic>
        <p:nvPicPr>
          <p:cNvPr id="1027" name="Picture 3"/>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TextBox 1"/>
          <p:cNvSpPr txBox="1"/>
          <p:nvPr/>
        </p:nvSpPr>
        <p:spPr>
          <a:xfrm>
            <a:off x="723900" y="625714"/>
            <a:ext cx="6390083" cy="2726387"/>
          </a:xfrm>
          <a:prstGeom prst="rect">
            <a:avLst/>
          </a:prstGeom>
          <a:noFill/>
        </p:spPr>
        <p:txBody>
          <a:bodyPr wrap="none" lIns="0" tIns="0" rIns="0" rtlCol="0">
            <a:spAutoFit/>
          </a:bodyPr>
          <a:lstStyle/>
          <a:p>
            <a:pPr>
              <a:lnSpc>
                <a:spcPts val="4400"/>
              </a:lnSpc>
              <a:tabLst>
                <a:tab pos="38100" algn="l"/>
                <a:tab pos="2120900" algn="l"/>
                <a:tab pos="2870200" algn="l"/>
                <a:tab pos="3479800" algn="l"/>
              </a:tabLst>
            </a:pPr>
            <a:r>
              <a:rPr lang="en-US" altLang="zh-CN" dirty="0" smtClean="0"/>
              <a:t>	</a:t>
            </a:r>
            <a:r>
              <a:rPr lang="en-US" altLang="zh-CN" sz="4404" b="1" dirty="0" smtClean="0">
                <a:solidFill>
                  <a:srgbClr val="CB1029"/>
                </a:solidFill>
                <a:latin typeface="Calibri" pitchFamily="18" charset="0"/>
                <a:cs typeface="Calibri" pitchFamily="18" charset="0"/>
              </a:rPr>
              <a:t>Strategic Lines</a:t>
            </a:r>
          </a:p>
          <a:p>
            <a:pPr>
              <a:lnSpc>
                <a:spcPts val="1000"/>
              </a:lnSpc>
            </a:pPr>
            <a:endParaRPr lang="en-US" altLang="zh-CN" dirty="0" smtClean="0"/>
          </a:p>
          <a:p>
            <a:pPr>
              <a:lnSpc>
                <a:spcPts val="1000"/>
              </a:lnSpc>
            </a:pPr>
            <a:endParaRPr lang="en-US" altLang="zh-CN" dirty="0" smtClean="0"/>
          </a:p>
          <a:p>
            <a:pPr>
              <a:lnSpc>
                <a:spcPts val="3000"/>
              </a:lnSpc>
              <a:tabLst>
                <a:tab pos="38100" algn="l"/>
                <a:tab pos="2120900" algn="l"/>
                <a:tab pos="2870200" algn="l"/>
                <a:tab pos="3479800" algn="l"/>
              </a:tabLst>
            </a:pPr>
            <a:r>
              <a:rPr lang="en-US" altLang="zh-CN" sz="2495" b="1" dirty="0">
                <a:solidFill>
                  <a:srgbClr val="595959"/>
                </a:solidFill>
                <a:latin typeface="Calibri" pitchFamily="18" charset="0"/>
                <a:cs typeface="Calibri" pitchFamily="18" charset="0"/>
              </a:rPr>
              <a:t>Specific lines of action:</a:t>
            </a:r>
            <a:r>
              <a:rPr lang="en-US" altLang="zh-CN" sz="2495" dirty="0">
                <a:latin typeface="Times New Roman" pitchFamily="18" charset="0"/>
                <a:cs typeface="Times New Roman" pitchFamily="18" charset="0"/>
              </a:rPr>
              <a:t> </a:t>
            </a:r>
            <a:r>
              <a:rPr lang="en-US" altLang="zh-CN" sz="2495" b="1" dirty="0">
                <a:solidFill>
                  <a:srgbClr val="595959"/>
                </a:solidFill>
                <a:latin typeface="Calibri" pitchFamily="18" charset="0"/>
                <a:cs typeface="Calibri" pitchFamily="18" charset="0"/>
              </a:rPr>
              <a:t>Strategic Plan</a:t>
            </a:r>
            <a:r>
              <a:rPr lang="en-US" altLang="zh-CN" sz="2495" dirty="0">
                <a:latin typeface="Times New Roman" pitchFamily="18" charset="0"/>
                <a:cs typeface="Times New Roman" pitchFamily="18" charset="0"/>
              </a:rPr>
              <a:t> </a:t>
            </a:r>
            <a:r>
              <a:rPr lang="en-US" altLang="zh-CN" sz="2495" b="1" dirty="0" smtClean="0">
                <a:solidFill>
                  <a:srgbClr val="595959"/>
                </a:solidFill>
                <a:latin typeface="Calibri" pitchFamily="18" charset="0"/>
                <a:cs typeface="Calibri" pitchFamily="18" charset="0"/>
              </a:rPr>
              <a:t>2016-2018</a:t>
            </a:r>
          </a:p>
          <a:p>
            <a:pPr>
              <a:lnSpc>
                <a:spcPts val="1000"/>
              </a:lnSpc>
            </a:pPr>
            <a:endParaRPr lang="en-US" altLang="zh-CN" dirty="0" smtClean="0"/>
          </a:p>
          <a:p>
            <a:pPr>
              <a:lnSpc>
                <a:spcPts val="1000"/>
              </a:lnSpc>
            </a:pPr>
            <a:endParaRPr lang="en-US" altLang="zh-CN" dirty="0" smtClean="0"/>
          </a:p>
          <a:p>
            <a:pPr>
              <a:lnSpc>
                <a:spcPts val="3100"/>
              </a:lnSpc>
              <a:tabLst>
                <a:tab pos="38100" algn="l"/>
                <a:tab pos="2120900" algn="l"/>
                <a:tab pos="2870200" algn="l"/>
                <a:tab pos="3479800" algn="l"/>
              </a:tabLst>
            </a:pPr>
            <a:r>
              <a:rPr lang="en-US" altLang="zh-CN" dirty="0" smtClean="0"/>
              <a:t>		</a:t>
            </a:r>
            <a:r>
              <a:rPr lang="en-US" altLang="zh-CN" sz="2906" dirty="0" smtClean="0">
                <a:solidFill>
                  <a:srgbClr val="CB1029"/>
                </a:solidFill>
                <a:latin typeface="Calibri" pitchFamily="18" charset="0"/>
                <a:cs typeface="Calibri" pitchFamily="18" charset="0"/>
              </a:rPr>
              <a:t> Research and</a:t>
            </a:r>
          </a:p>
          <a:p>
            <a:pPr>
              <a:lnSpc>
                <a:spcPts val="3100"/>
              </a:lnSpc>
              <a:tabLst>
                <a:tab pos="38100" algn="l"/>
                <a:tab pos="2120900" algn="l"/>
                <a:tab pos="2870200" algn="l"/>
                <a:tab pos="3479800" algn="l"/>
              </a:tabLst>
            </a:pPr>
            <a:r>
              <a:rPr lang="en-US" altLang="zh-CN" dirty="0" smtClean="0"/>
              <a:t>		</a:t>
            </a:r>
            <a:r>
              <a:rPr lang="en-US" altLang="zh-CN" sz="2904" dirty="0" smtClean="0">
                <a:solidFill>
                  <a:srgbClr val="CB1029"/>
                </a:solidFill>
                <a:latin typeface="Calibri" pitchFamily="18" charset="0"/>
                <a:cs typeface="Calibri" pitchFamily="18" charset="0"/>
              </a:rPr>
              <a:t>Education</a:t>
            </a:r>
            <a:r>
              <a:rPr lang="en-US" altLang="zh-CN" sz="2906" dirty="0" smtClean="0">
                <a:solidFill>
                  <a:srgbClr val="CB1029"/>
                </a:solidFill>
                <a:latin typeface="Calibri" pitchFamily="18" charset="0"/>
                <a:cs typeface="Calibri" pitchFamily="18" charset="0"/>
              </a:rPr>
              <a:t> </a:t>
            </a:r>
            <a:r>
              <a:rPr lang="en-US" altLang="zh-CN" sz="2906" dirty="0">
                <a:solidFill>
                  <a:srgbClr val="CB1029"/>
                </a:solidFill>
                <a:latin typeface="Calibri" pitchFamily="18" charset="0"/>
                <a:cs typeface="Calibri" pitchFamily="18" charset="0"/>
              </a:rPr>
              <a:t>Boost</a:t>
            </a:r>
            <a:endParaRPr lang="en-US" altLang="zh-CN" sz="2904" dirty="0" smtClean="0">
              <a:solidFill>
                <a:srgbClr val="CB1029"/>
              </a:solidFill>
              <a:latin typeface="Calibri" pitchFamily="18" charset="0"/>
              <a:cs typeface="Calibri" pitchFamily="18" charset="0"/>
            </a:endParaRPr>
          </a:p>
          <a:p>
            <a:pPr>
              <a:lnSpc>
                <a:spcPts val="1000"/>
              </a:lnSpc>
            </a:pPr>
            <a:endParaRPr lang="en-US" altLang="zh-CN" dirty="0" smtClean="0"/>
          </a:p>
          <a:p>
            <a:pPr>
              <a:lnSpc>
                <a:spcPts val="1000"/>
              </a:lnSpc>
            </a:pPr>
            <a:endParaRPr lang="en-US" altLang="zh-CN" dirty="0" smtClean="0"/>
          </a:p>
          <a:p>
            <a:pPr>
              <a:lnSpc>
                <a:spcPts val="1300"/>
              </a:lnSpc>
              <a:tabLst>
                <a:tab pos="38100" algn="l"/>
                <a:tab pos="2120900" algn="l"/>
                <a:tab pos="2870200" algn="l"/>
                <a:tab pos="3479800" algn="l"/>
              </a:tabLst>
            </a:pPr>
            <a:r>
              <a:rPr lang="en-US" altLang="zh-CN" dirty="0" smtClean="0"/>
              <a:t>				</a:t>
            </a:r>
            <a:r>
              <a:rPr lang="en-US" altLang="zh-CN" sz="1200" dirty="0" smtClean="0">
                <a:solidFill>
                  <a:srgbClr val="FFFFFF"/>
                </a:solidFill>
                <a:latin typeface="Times New Roman" pitchFamily="18" charset="0"/>
                <a:cs typeface="Times New Roman" pitchFamily="18" charset="0"/>
              </a:rPr>
              <a:t>Actuations</a:t>
            </a:r>
          </a:p>
        </p:txBody>
      </p:sp>
      <p:sp>
        <p:nvSpPr>
          <p:cNvPr id="9" name="TextBox 1"/>
          <p:cNvSpPr txBox="1"/>
          <p:nvPr/>
        </p:nvSpPr>
        <p:spPr>
          <a:xfrm>
            <a:off x="2260600" y="3340100"/>
            <a:ext cx="63500" cy="1079500"/>
          </a:xfrm>
          <a:prstGeom prst="rect">
            <a:avLst/>
          </a:prstGeom>
          <a:noFill/>
        </p:spPr>
        <p:txBody>
          <a:bodyPr wrap="none" lIns="0" tIns="0" rIns="0" rtlCol="0">
            <a:spAutoFit/>
          </a:bodyPr>
          <a:lstStyle/>
          <a:p>
            <a:pPr>
              <a:lnSpc>
                <a:spcPts val="1300"/>
              </a:lnSpc>
              <a:tabLst/>
            </a:pPr>
            <a:r>
              <a:rPr lang="en-US" altLang="zh-CN" sz="1200" dirty="0" smtClean="0">
                <a:solidFill>
                  <a:srgbClr val="595959"/>
                </a:solidFill>
                <a:latin typeface="Times New Roman" pitchFamily="18" charset="0"/>
                <a:cs typeface="Times New Roman" pitchFamily="18" charset="0"/>
              </a:rPr>
              <a:t></a:t>
            </a:r>
          </a:p>
          <a:p>
            <a:pPr>
              <a:lnSpc>
                <a:spcPts val="1400"/>
              </a:lnSpc>
              <a:tabLst/>
            </a:pPr>
            <a:r>
              <a:rPr lang="en-US" altLang="zh-CN" sz="1200" dirty="0" smtClean="0">
                <a:solidFill>
                  <a:srgbClr val="595959"/>
                </a:solidFill>
                <a:latin typeface="Times New Roman" pitchFamily="18" charset="0"/>
                <a:cs typeface="Times New Roman" pitchFamily="18" charset="0"/>
              </a:rPr>
              <a:t></a:t>
            </a:r>
          </a:p>
          <a:p>
            <a:pPr>
              <a:lnSpc>
                <a:spcPts val="1400"/>
              </a:lnSpc>
              <a:tabLst/>
            </a:pPr>
            <a:r>
              <a:rPr lang="en-US" altLang="zh-CN" sz="1200" dirty="0" smtClean="0">
                <a:solidFill>
                  <a:srgbClr val="595959"/>
                </a:solidFill>
                <a:latin typeface="Times New Roman" pitchFamily="18" charset="0"/>
                <a:cs typeface="Times New Roman" pitchFamily="18" charset="0"/>
              </a:rPr>
              <a:t></a:t>
            </a:r>
          </a:p>
          <a:p>
            <a:pPr>
              <a:lnSpc>
                <a:spcPts val="1400"/>
              </a:lnSpc>
              <a:tabLst/>
            </a:pPr>
            <a:r>
              <a:rPr lang="en-US" altLang="zh-CN" sz="1200" dirty="0" smtClean="0">
                <a:solidFill>
                  <a:srgbClr val="595959"/>
                </a:solidFill>
                <a:latin typeface="Times New Roman" pitchFamily="18" charset="0"/>
                <a:cs typeface="Times New Roman" pitchFamily="18" charset="0"/>
              </a:rPr>
              <a:t></a:t>
            </a:r>
          </a:p>
          <a:p>
            <a:pPr>
              <a:lnSpc>
                <a:spcPts val="1400"/>
              </a:lnSpc>
              <a:tabLst/>
            </a:pPr>
            <a:r>
              <a:rPr lang="en-US" altLang="zh-CN" sz="1200" dirty="0" smtClean="0">
                <a:solidFill>
                  <a:srgbClr val="595959"/>
                </a:solidFill>
                <a:latin typeface="Times New Roman" pitchFamily="18" charset="0"/>
                <a:cs typeface="Times New Roman" pitchFamily="18" charset="0"/>
              </a:rPr>
              <a:t></a:t>
            </a:r>
          </a:p>
          <a:p>
            <a:pPr>
              <a:lnSpc>
                <a:spcPts val="1400"/>
              </a:lnSpc>
              <a:tabLst/>
            </a:pPr>
            <a:r>
              <a:rPr lang="en-US" altLang="zh-CN" sz="1200" dirty="0" smtClean="0">
                <a:solidFill>
                  <a:srgbClr val="595959"/>
                </a:solidFill>
                <a:latin typeface="Times New Roman" pitchFamily="18" charset="0"/>
                <a:cs typeface="Times New Roman" pitchFamily="18" charset="0"/>
              </a:rPr>
              <a:t></a:t>
            </a:r>
          </a:p>
        </p:txBody>
      </p:sp>
      <p:sp>
        <p:nvSpPr>
          <p:cNvPr id="10" name="TextBox 1"/>
          <p:cNvSpPr txBox="1"/>
          <p:nvPr/>
        </p:nvSpPr>
        <p:spPr>
          <a:xfrm>
            <a:off x="2603500" y="3365500"/>
            <a:ext cx="3252493" cy="1084912"/>
          </a:xfrm>
          <a:prstGeom prst="rect">
            <a:avLst/>
          </a:prstGeom>
          <a:noFill/>
        </p:spPr>
        <p:txBody>
          <a:bodyPr wrap="none" lIns="0" tIns="0" rIns="0" rtlCol="0">
            <a:spAutoFit/>
          </a:bodyPr>
          <a:lstStyle/>
          <a:p>
            <a:pPr>
              <a:lnSpc>
                <a:spcPts val="1100"/>
              </a:lnSpc>
              <a:tabLst/>
            </a:pPr>
            <a:r>
              <a:rPr lang="en-US" altLang="zh-CN" sz="1200" dirty="0" smtClean="0">
                <a:solidFill>
                  <a:srgbClr val="595959"/>
                </a:solidFill>
                <a:latin typeface="Times New Roman" pitchFamily="18" charset="0"/>
                <a:cs typeface="Times New Roman" pitchFamily="18" charset="0"/>
              </a:rPr>
              <a:t>Agreements with Universities and Business Schools.</a:t>
            </a:r>
          </a:p>
          <a:p>
            <a:pPr>
              <a:lnSpc>
                <a:spcPts val="1400"/>
              </a:lnSpc>
              <a:tabLst/>
            </a:pPr>
            <a:r>
              <a:rPr lang="en-US" altLang="zh-CN" sz="1200" dirty="0" smtClean="0">
                <a:solidFill>
                  <a:srgbClr val="595959"/>
                </a:solidFill>
                <a:latin typeface="Times New Roman" pitchFamily="18" charset="0"/>
                <a:cs typeface="Times New Roman" pitchFamily="18" charset="0"/>
              </a:rPr>
              <a:t>Cross training for professionals.</a:t>
            </a:r>
          </a:p>
          <a:p>
            <a:pPr>
              <a:lnSpc>
                <a:spcPts val="1400"/>
              </a:lnSpc>
              <a:tabLst/>
            </a:pPr>
            <a:r>
              <a:rPr lang="en-US" altLang="zh-CN" sz="1200" dirty="0" smtClean="0">
                <a:solidFill>
                  <a:srgbClr val="595959"/>
                </a:solidFill>
                <a:latin typeface="Times New Roman" pitchFamily="18" charset="0"/>
                <a:cs typeface="Times New Roman" pitchFamily="18" charset="0"/>
              </a:rPr>
              <a:t>Research initiatives in teaching centers.</a:t>
            </a:r>
          </a:p>
          <a:p>
            <a:pPr>
              <a:lnSpc>
                <a:spcPts val="1400"/>
              </a:lnSpc>
              <a:tabLst/>
            </a:pPr>
            <a:r>
              <a:rPr lang="en-US" altLang="zh-CN" sz="1200" dirty="0" smtClean="0">
                <a:solidFill>
                  <a:srgbClr val="595959"/>
                </a:solidFill>
                <a:latin typeface="Times New Roman" pitchFamily="18" charset="0"/>
                <a:cs typeface="Times New Roman" pitchFamily="18" charset="0"/>
              </a:rPr>
              <a:t>Financial Education Plan Development.</a:t>
            </a:r>
          </a:p>
          <a:p>
            <a:pPr>
              <a:lnSpc>
                <a:spcPts val="1400"/>
              </a:lnSpc>
              <a:tabLst/>
            </a:pPr>
            <a:r>
              <a:rPr lang="en-US" altLang="zh-CN" sz="1200" dirty="0" smtClean="0">
                <a:solidFill>
                  <a:srgbClr val="595959"/>
                </a:solidFill>
                <a:latin typeface="Times New Roman" pitchFamily="18" charset="0"/>
                <a:cs typeface="Times New Roman" pitchFamily="18" charset="0"/>
              </a:rPr>
              <a:t>SRI Education Practices.</a:t>
            </a:r>
          </a:p>
          <a:p>
            <a:pPr>
              <a:lnSpc>
                <a:spcPts val="1400"/>
              </a:lnSpc>
              <a:tabLst/>
            </a:pPr>
            <a:r>
              <a:rPr lang="en-US" altLang="zh-CN" sz="1200" dirty="0" smtClean="0">
                <a:solidFill>
                  <a:srgbClr val="595959"/>
                </a:solidFill>
                <a:latin typeface="Times New Roman" pitchFamily="18" charset="0"/>
                <a:cs typeface="Times New Roman" pitchFamily="18" charset="0"/>
              </a:rPr>
              <a:t>SRI Module for Universities and Business Schools.</a:t>
            </a:r>
          </a:p>
        </p:txBody>
      </p:sp>
      <p:sp>
        <p:nvSpPr>
          <p:cNvPr id="11" name="TextBox 1"/>
          <p:cNvSpPr txBox="1"/>
          <p:nvPr/>
        </p:nvSpPr>
        <p:spPr>
          <a:xfrm>
            <a:off x="723900" y="5130800"/>
            <a:ext cx="359073" cy="254237"/>
          </a:xfrm>
          <a:prstGeom prst="rect">
            <a:avLst/>
          </a:prstGeom>
          <a:noFill/>
        </p:spPr>
        <p:txBody>
          <a:bodyPr wrap="none" lIns="0" tIns="0" rIns="0" rtlCol="0">
            <a:spAutoFit/>
          </a:bodyPr>
          <a:lstStyle/>
          <a:p>
            <a:pPr>
              <a:lnSpc>
                <a:spcPts val="1600"/>
              </a:lnSpc>
              <a:tabLst/>
            </a:pPr>
            <a:r>
              <a:rPr lang="en-US" altLang="zh-CN" sz="1802" dirty="0" smtClean="0">
                <a:solidFill>
                  <a:srgbClr val="595959"/>
                </a:solidFill>
                <a:latin typeface="Times New Roman" pitchFamily="18" charset="0"/>
                <a:cs typeface="Times New Roman" pitchFamily="18" charset="0"/>
              </a:rPr>
              <a:t>The</a:t>
            </a:r>
          </a:p>
        </p:txBody>
      </p:sp>
      <p:sp>
        <p:nvSpPr>
          <p:cNvPr id="12" name="TextBox 1"/>
          <p:cNvSpPr txBox="1"/>
          <p:nvPr/>
        </p:nvSpPr>
        <p:spPr>
          <a:xfrm>
            <a:off x="1143000" y="5130800"/>
            <a:ext cx="3160130" cy="254237"/>
          </a:xfrm>
          <a:prstGeom prst="rect">
            <a:avLst/>
          </a:prstGeom>
          <a:noFill/>
        </p:spPr>
        <p:txBody>
          <a:bodyPr wrap="square" lIns="0" tIns="0" rIns="0" rtlCol="0">
            <a:spAutoFit/>
          </a:bodyPr>
          <a:lstStyle/>
          <a:p>
            <a:pPr>
              <a:lnSpc>
                <a:spcPts val="1600"/>
              </a:lnSpc>
              <a:tabLst/>
            </a:pPr>
            <a:r>
              <a:rPr lang="en-US" altLang="zh-CN" sz="1802" dirty="0" smtClean="0">
                <a:solidFill>
                  <a:srgbClr val="595959"/>
                </a:solidFill>
                <a:latin typeface="Times New Roman" pitchFamily="18" charset="0"/>
                <a:cs typeface="Times New Roman" pitchFamily="18" charset="0"/>
              </a:rPr>
              <a:t>Education and research are</a:t>
            </a:r>
          </a:p>
        </p:txBody>
      </p:sp>
      <p:sp>
        <p:nvSpPr>
          <p:cNvPr id="13" name="TextBox 1"/>
          <p:cNvSpPr txBox="1"/>
          <p:nvPr/>
        </p:nvSpPr>
        <p:spPr>
          <a:xfrm>
            <a:off x="723900" y="5435600"/>
            <a:ext cx="3214663" cy="789960"/>
          </a:xfrm>
          <a:prstGeom prst="rect">
            <a:avLst/>
          </a:prstGeom>
          <a:noFill/>
        </p:spPr>
        <p:txBody>
          <a:bodyPr wrap="none" lIns="0" tIns="0" rIns="0" rtlCol="0">
            <a:spAutoFit/>
          </a:bodyPr>
          <a:lstStyle/>
          <a:p>
            <a:pPr>
              <a:lnSpc>
                <a:spcPts val="1600"/>
              </a:lnSpc>
              <a:tabLst/>
            </a:pPr>
            <a:r>
              <a:rPr lang="en-US" altLang="zh-CN" dirty="0" smtClean="0">
                <a:solidFill>
                  <a:srgbClr val="595959"/>
                </a:solidFill>
                <a:latin typeface="Times New Roman" pitchFamily="18" charset="0"/>
                <a:cs typeface="Times New Roman" pitchFamily="18" charset="0"/>
              </a:rPr>
              <a:t>f</a:t>
            </a:r>
            <a:r>
              <a:rPr lang="en-US" altLang="zh-CN" sz="1800" dirty="0" smtClean="0">
                <a:solidFill>
                  <a:srgbClr val="595959"/>
                </a:solidFill>
                <a:latin typeface="Times New Roman" pitchFamily="18" charset="0"/>
                <a:cs typeface="Times New Roman" pitchFamily="18" charset="0"/>
              </a:rPr>
              <a:t>undamental activities for the </a:t>
            </a:r>
          </a:p>
          <a:p>
            <a:pPr>
              <a:lnSpc>
                <a:spcPts val="2100"/>
              </a:lnSpc>
              <a:tabLst/>
            </a:pPr>
            <a:r>
              <a:rPr lang="en-US" altLang="zh-CN" dirty="0">
                <a:solidFill>
                  <a:srgbClr val="595959"/>
                </a:solidFill>
                <a:latin typeface="Times New Roman" pitchFamily="18" charset="0"/>
                <a:cs typeface="Times New Roman" pitchFamily="18" charset="0"/>
              </a:rPr>
              <a:t>d</a:t>
            </a:r>
            <a:r>
              <a:rPr lang="en-US" altLang="zh-CN" sz="1800" dirty="0" smtClean="0">
                <a:solidFill>
                  <a:srgbClr val="595959"/>
                </a:solidFill>
                <a:latin typeface="Times New Roman" pitchFamily="18" charset="0"/>
                <a:cs typeface="Times New Roman" pitchFamily="18" charset="0"/>
              </a:rPr>
              <a:t>evelopment of</a:t>
            </a:r>
            <a:r>
              <a:rPr lang="en-US" altLang="zh-CN" dirty="0">
                <a:latin typeface="Times New Roman" pitchFamily="18" charset="0"/>
                <a:cs typeface="Times New Roman" pitchFamily="18" charset="0"/>
              </a:rPr>
              <a:t> </a:t>
            </a:r>
            <a:r>
              <a:rPr lang="en-US" altLang="zh-CN" dirty="0">
                <a:solidFill>
                  <a:srgbClr val="595959"/>
                </a:solidFill>
                <a:latin typeface="Times New Roman" pitchFamily="18" charset="0"/>
                <a:cs typeface="Times New Roman" pitchFamily="18" charset="0"/>
              </a:rPr>
              <a:t>SRI</a:t>
            </a:r>
            <a:r>
              <a:rPr lang="en-US" altLang="zh-CN" sz="1800" dirty="0" smtClean="0">
                <a:solidFill>
                  <a:srgbClr val="595959"/>
                </a:solidFill>
                <a:latin typeface="Times New Roman" pitchFamily="18" charset="0"/>
                <a:cs typeface="Times New Roman" pitchFamily="18" charset="0"/>
              </a:rPr>
              <a:t>,</a:t>
            </a:r>
            <a:r>
              <a:rPr lang="en-US" altLang="zh-CN" sz="1800" dirty="0" smtClean="0">
                <a:latin typeface="Times New Roman" pitchFamily="18" charset="0"/>
                <a:cs typeface="Times New Roman" pitchFamily="18" charset="0"/>
              </a:rPr>
              <a:t>  </a:t>
            </a:r>
            <a:r>
              <a:rPr lang="en-US" altLang="zh-CN" dirty="0">
                <a:solidFill>
                  <a:srgbClr val="595959"/>
                </a:solidFill>
                <a:latin typeface="Times New Roman" pitchFamily="18" charset="0"/>
                <a:cs typeface="Times New Roman" pitchFamily="18" charset="0"/>
              </a:rPr>
              <a:t>given that it</a:t>
            </a:r>
          </a:p>
          <a:p>
            <a:pPr>
              <a:lnSpc>
                <a:spcPts val="2100"/>
              </a:lnSpc>
              <a:tabLst/>
            </a:pPr>
            <a:r>
              <a:rPr lang="en-US" altLang="zh-CN" dirty="0">
                <a:solidFill>
                  <a:srgbClr val="595959"/>
                </a:solidFill>
                <a:latin typeface="Times New Roman" pitchFamily="18" charset="0"/>
                <a:cs typeface="Times New Roman" pitchFamily="18" charset="0"/>
              </a:rPr>
              <a:t>a</a:t>
            </a:r>
            <a:r>
              <a:rPr lang="en-US" altLang="zh-CN" sz="1800" dirty="0" smtClean="0">
                <a:solidFill>
                  <a:srgbClr val="595959"/>
                </a:solidFill>
                <a:latin typeface="Times New Roman" pitchFamily="18" charset="0"/>
                <a:cs typeface="Times New Roman" pitchFamily="18" charset="0"/>
              </a:rPr>
              <a:t>ffects the supply and the demand.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TextBox 1"/>
          <p:cNvSpPr txBox="1"/>
          <p:nvPr/>
        </p:nvSpPr>
        <p:spPr>
          <a:xfrm>
            <a:off x="749300" y="622300"/>
            <a:ext cx="5296578" cy="618439"/>
          </a:xfrm>
          <a:prstGeom prst="rect">
            <a:avLst/>
          </a:prstGeom>
          <a:noFill/>
        </p:spPr>
        <p:txBody>
          <a:bodyPr wrap="none" lIns="0" tIns="0" rIns="0" rtlCol="0">
            <a:spAutoFit/>
          </a:bodyPr>
          <a:lstStyle/>
          <a:p>
            <a:pPr>
              <a:lnSpc>
                <a:spcPts val="4400"/>
              </a:lnSpc>
              <a:tabLst/>
            </a:pPr>
            <a:r>
              <a:rPr lang="en-US" altLang="zh-CN" sz="4404" b="1" dirty="0" smtClean="0">
                <a:solidFill>
                  <a:srgbClr val="CB1029"/>
                </a:solidFill>
                <a:latin typeface="Calibri" pitchFamily="18" charset="0"/>
                <a:cs typeface="Calibri" pitchFamily="18" charset="0"/>
              </a:rPr>
              <a:t>International Presence</a:t>
            </a:r>
          </a:p>
        </p:txBody>
      </p:sp>
      <p:sp>
        <p:nvSpPr>
          <p:cNvPr id="3" name="TextBox 1"/>
          <p:cNvSpPr txBox="1"/>
          <p:nvPr/>
        </p:nvSpPr>
        <p:spPr>
          <a:xfrm>
            <a:off x="622300" y="1473200"/>
            <a:ext cx="2927083" cy="302647"/>
          </a:xfrm>
          <a:prstGeom prst="rect">
            <a:avLst/>
          </a:prstGeom>
          <a:noFill/>
        </p:spPr>
        <p:txBody>
          <a:bodyPr wrap="none" lIns="0" tIns="0" rIns="0" rtlCol="0">
            <a:spAutoFit/>
          </a:bodyPr>
          <a:lstStyle/>
          <a:p>
            <a:pPr>
              <a:lnSpc>
                <a:spcPts val="2000"/>
              </a:lnSpc>
              <a:tabLst/>
            </a:pPr>
            <a:r>
              <a:rPr lang="en-US" altLang="zh-CN" sz="1802" dirty="0" smtClean="0">
                <a:solidFill>
                  <a:srgbClr val="595959"/>
                </a:solidFill>
                <a:latin typeface="Times New Roman" pitchFamily="18" charset="0"/>
                <a:cs typeface="Times New Roman" pitchFamily="18" charset="0"/>
              </a:rPr>
              <a:t>•</a:t>
            </a:r>
            <a:r>
              <a:rPr lang="en-US" altLang="zh-CN" sz="1802" dirty="0" smtClean="0">
                <a:latin typeface="Times New Roman" pitchFamily="18" charset="0"/>
                <a:cs typeface="Times New Roman" pitchFamily="18" charset="0"/>
              </a:rPr>
              <a:t>    </a:t>
            </a:r>
            <a:r>
              <a:rPr lang="en-US" altLang="zh-CN" sz="1802" dirty="0" smtClean="0">
                <a:solidFill>
                  <a:srgbClr val="595959"/>
                </a:solidFill>
                <a:latin typeface="Times New Roman" pitchFamily="18" charset="0"/>
                <a:cs typeface="Times New Roman" pitchFamily="18" charset="0"/>
              </a:rPr>
              <a:t>Member of </a:t>
            </a:r>
            <a:r>
              <a:rPr lang="en-US" altLang="zh-CN" sz="1802" dirty="0" err="1" smtClean="0">
                <a:solidFill>
                  <a:srgbClr val="595959"/>
                </a:solidFill>
                <a:latin typeface="Times New Roman" pitchFamily="18" charset="0"/>
                <a:cs typeface="Times New Roman" pitchFamily="18" charset="0"/>
              </a:rPr>
              <a:t>Eurosif’s</a:t>
            </a:r>
            <a:r>
              <a:rPr lang="en-US" altLang="zh-CN" sz="1802" dirty="0" smtClean="0">
                <a:solidFill>
                  <a:srgbClr val="595959"/>
                </a:solidFill>
                <a:latin typeface="Times New Roman" pitchFamily="18" charset="0"/>
                <a:cs typeface="Times New Roman" pitchFamily="18" charset="0"/>
              </a:rPr>
              <a:t> Board.</a:t>
            </a:r>
          </a:p>
        </p:txBody>
      </p:sp>
      <p:sp>
        <p:nvSpPr>
          <p:cNvPr id="4" name="TextBox 1"/>
          <p:cNvSpPr txBox="1"/>
          <p:nvPr/>
        </p:nvSpPr>
        <p:spPr>
          <a:xfrm>
            <a:off x="622300" y="1879600"/>
            <a:ext cx="5062283" cy="302647"/>
          </a:xfrm>
          <a:prstGeom prst="rect">
            <a:avLst/>
          </a:prstGeom>
          <a:noFill/>
        </p:spPr>
        <p:txBody>
          <a:bodyPr wrap="none" lIns="0" tIns="0" rIns="0" rtlCol="0">
            <a:spAutoFit/>
          </a:bodyPr>
          <a:lstStyle/>
          <a:p>
            <a:pPr>
              <a:lnSpc>
                <a:spcPts val="2000"/>
              </a:lnSpc>
              <a:tabLst/>
            </a:pPr>
            <a:r>
              <a:rPr lang="en-US" altLang="zh-CN" sz="1800" dirty="0" smtClean="0">
                <a:solidFill>
                  <a:srgbClr val="595959"/>
                </a:solidFill>
                <a:latin typeface="Times New Roman" pitchFamily="18" charset="0"/>
                <a:cs typeface="Times New Roman" pitchFamily="18" charset="0"/>
              </a:rPr>
              <a:t>•</a:t>
            </a:r>
            <a:r>
              <a:rPr lang="en-US" altLang="zh-CN" sz="1800" dirty="0" smtClean="0">
                <a:latin typeface="Times New Roman" pitchFamily="18" charset="0"/>
                <a:cs typeface="Times New Roman" pitchFamily="18" charset="0"/>
              </a:rPr>
              <a:t>    </a:t>
            </a:r>
            <a:r>
              <a:rPr lang="en-US" altLang="zh-CN" sz="1800" dirty="0" smtClean="0">
                <a:solidFill>
                  <a:srgbClr val="595959"/>
                </a:solidFill>
                <a:latin typeface="Times New Roman" pitchFamily="18" charset="0"/>
                <a:cs typeface="Times New Roman" pitchFamily="18" charset="0"/>
              </a:rPr>
              <a:t>Participation in </a:t>
            </a:r>
            <a:r>
              <a:rPr lang="en-US" altLang="zh-CN" sz="1800" dirty="0" err="1" smtClean="0">
                <a:solidFill>
                  <a:srgbClr val="595959"/>
                </a:solidFill>
                <a:latin typeface="Times New Roman" pitchFamily="18" charset="0"/>
                <a:cs typeface="Times New Roman" pitchFamily="18" charset="0"/>
              </a:rPr>
              <a:t>Eurosif’s</a:t>
            </a:r>
            <a:r>
              <a:rPr lang="en-US" altLang="zh-CN" sz="1800" dirty="0" smtClean="0">
                <a:solidFill>
                  <a:srgbClr val="595959"/>
                </a:solidFill>
                <a:latin typeface="Times New Roman" pitchFamily="18" charset="0"/>
                <a:cs typeface="Times New Roman" pitchFamily="18" charset="0"/>
              </a:rPr>
              <a:t> studies</a:t>
            </a:r>
            <a:r>
              <a:rPr lang="en-US" altLang="zh-CN" sz="1800" dirty="0" smtClean="0">
                <a:latin typeface="Times New Roman" pitchFamily="18" charset="0"/>
                <a:cs typeface="Times New Roman" pitchFamily="18" charset="0"/>
              </a:rPr>
              <a:t> </a:t>
            </a:r>
            <a:r>
              <a:rPr lang="en-US" altLang="zh-CN" sz="1800" dirty="0" smtClean="0">
                <a:solidFill>
                  <a:srgbClr val="595959"/>
                </a:solidFill>
                <a:latin typeface="Times New Roman" pitchFamily="18" charset="0"/>
                <a:cs typeface="Times New Roman" pitchFamily="18" charset="0"/>
              </a:rPr>
              <a:t>at European level.</a:t>
            </a:r>
          </a:p>
        </p:txBody>
      </p:sp>
      <p:sp>
        <p:nvSpPr>
          <p:cNvPr id="5" name="TextBox 1"/>
          <p:cNvSpPr txBox="1"/>
          <p:nvPr/>
        </p:nvSpPr>
        <p:spPr>
          <a:xfrm>
            <a:off x="622300" y="2286000"/>
            <a:ext cx="6440866" cy="302647"/>
          </a:xfrm>
          <a:prstGeom prst="rect">
            <a:avLst/>
          </a:prstGeom>
          <a:noFill/>
        </p:spPr>
        <p:txBody>
          <a:bodyPr wrap="none" lIns="0" tIns="0" rIns="0" rtlCol="0">
            <a:spAutoFit/>
          </a:bodyPr>
          <a:lstStyle/>
          <a:p>
            <a:pPr>
              <a:lnSpc>
                <a:spcPts val="2000"/>
              </a:lnSpc>
              <a:tabLst/>
            </a:pPr>
            <a:r>
              <a:rPr lang="en-US" altLang="zh-CN" sz="1800" dirty="0" smtClean="0">
                <a:solidFill>
                  <a:srgbClr val="595959"/>
                </a:solidFill>
                <a:latin typeface="Times New Roman" pitchFamily="18" charset="0"/>
                <a:cs typeface="Times New Roman" pitchFamily="18" charset="0"/>
              </a:rPr>
              <a:t>•</a:t>
            </a:r>
            <a:r>
              <a:rPr lang="en-US" altLang="zh-CN" sz="1800" dirty="0" smtClean="0">
                <a:latin typeface="Times New Roman" pitchFamily="18" charset="0"/>
                <a:cs typeface="Times New Roman" pitchFamily="18" charset="0"/>
              </a:rPr>
              <a:t>    </a:t>
            </a:r>
            <a:r>
              <a:rPr lang="en-US" altLang="zh-CN" sz="1800" dirty="0" smtClean="0">
                <a:solidFill>
                  <a:srgbClr val="595959"/>
                </a:solidFill>
                <a:latin typeface="Times New Roman" pitchFamily="18" charset="0"/>
                <a:cs typeface="Times New Roman" pitchFamily="18" charset="0"/>
              </a:rPr>
              <a:t>Participation in </a:t>
            </a:r>
            <a:r>
              <a:rPr lang="en-US" altLang="zh-CN" sz="1800" dirty="0" err="1" smtClean="0">
                <a:solidFill>
                  <a:srgbClr val="595959"/>
                </a:solidFill>
                <a:latin typeface="Times New Roman" pitchFamily="18" charset="0"/>
                <a:cs typeface="Times New Roman" pitchFamily="18" charset="0"/>
              </a:rPr>
              <a:t>Eurosif’s</a:t>
            </a:r>
            <a:r>
              <a:rPr lang="en-US" altLang="zh-CN" sz="1800" dirty="0" smtClean="0">
                <a:solidFill>
                  <a:srgbClr val="595959"/>
                </a:solidFill>
                <a:latin typeface="Times New Roman" pitchFamily="18" charset="0"/>
                <a:cs typeface="Times New Roman" pitchFamily="18" charset="0"/>
              </a:rPr>
              <a:t> European normative consultation groups</a:t>
            </a:r>
          </a:p>
        </p:txBody>
      </p:sp>
      <p:sp>
        <p:nvSpPr>
          <p:cNvPr id="6" name="TextBox 1"/>
          <p:cNvSpPr txBox="1"/>
          <p:nvPr/>
        </p:nvSpPr>
        <p:spPr>
          <a:xfrm>
            <a:off x="914400" y="2590800"/>
            <a:ext cx="705321" cy="254172"/>
          </a:xfrm>
          <a:prstGeom prst="rect">
            <a:avLst/>
          </a:prstGeom>
          <a:noFill/>
        </p:spPr>
        <p:txBody>
          <a:bodyPr wrap="none" lIns="0" tIns="0" rIns="0" rtlCol="0">
            <a:spAutoFit/>
          </a:bodyPr>
          <a:lstStyle/>
          <a:p>
            <a:pPr>
              <a:lnSpc>
                <a:spcPts val="1600"/>
              </a:lnSpc>
              <a:tabLst/>
            </a:pPr>
            <a:r>
              <a:rPr lang="en-US" altLang="zh-CN" dirty="0" smtClean="0">
                <a:solidFill>
                  <a:srgbClr val="595959"/>
                </a:solidFill>
                <a:latin typeface="Times New Roman" pitchFamily="18" charset="0"/>
                <a:cs typeface="Times New Roman" pitchFamily="18" charset="0"/>
              </a:rPr>
              <a:t>on SRI</a:t>
            </a:r>
            <a:r>
              <a:rPr lang="en-US" altLang="zh-CN" sz="1800" dirty="0" smtClean="0">
                <a:solidFill>
                  <a:srgbClr val="595959"/>
                </a:solidFill>
                <a:latin typeface="Times New Roman" pitchFamily="18" charset="0"/>
                <a:cs typeface="Times New Roman" pitchFamily="18" charset="0"/>
              </a:rPr>
              <a:t>.</a:t>
            </a:r>
          </a:p>
        </p:txBody>
      </p:sp>
      <p:sp>
        <p:nvSpPr>
          <p:cNvPr id="7" name="TextBox 1"/>
          <p:cNvSpPr txBox="1"/>
          <p:nvPr/>
        </p:nvSpPr>
        <p:spPr>
          <a:xfrm>
            <a:off x="622300" y="3022600"/>
            <a:ext cx="6524287" cy="2290371"/>
          </a:xfrm>
          <a:prstGeom prst="rect">
            <a:avLst/>
          </a:prstGeom>
          <a:noFill/>
        </p:spPr>
        <p:txBody>
          <a:bodyPr wrap="none" lIns="0" tIns="0" rIns="0" rtlCol="0">
            <a:spAutoFit/>
          </a:bodyPr>
          <a:lstStyle/>
          <a:p>
            <a:pPr>
              <a:lnSpc>
                <a:spcPts val="2000"/>
              </a:lnSpc>
              <a:tabLst/>
            </a:pPr>
            <a:r>
              <a:rPr lang="en-US" altLang="zh-CN" sz="1800" dirty="0" smtClean="0">
                <a:solidFill>
                  <a:srgbClr val="595959"/>
                </a:solidFill>
                <a:latin typeface="Times New Roman" pitchFamily="18" charset="0"/>
                <a:cs typeface="Times New Roman" pitchFamily="18" charset="0"/>
              </a:rPr>
              <a:t>•</a:t>
            </a:r>
            <a:r>
              <a:rPr lang="en-US" altLang="zh-CN" sz="1800" dirty="0" smtClean="0">
                <a:latin typeface="Times New Roman" pitchFamily="18" charset="0"/>
                <a:cs typeface="Times New Roman" pitchFamily="18" charset="0"/>
              </a:rPr>
              <a:t>    </a:t>
            </a:r>
            <a:r>
              <a:rPr lang="en-US" altLang="zh-CN" dirty="0">
                <a:solidFill>
                  <a:srgbClr val="595959"/>
                </a:solidFill>
                <a:latin typeface="Times New Roman" pitchFamily="18" charset="0"/>
                <a:cs typeface="Times New Roman" pitchFamily="18" charset="0"/>
              </a:rPr>
              <a:t>International</a:t>
            </a:r>
            <a:r>
              <a:rPr lang="en-US" altLang="zh-CN" sz="1800" dirty="0" smtClean="0">
                <a:latin typeface="Times New Roman" pitchFamily="18" charset="0"/>
                <a:cs typeface="Times New Roman" pitchFamily="18" charset="0"/>
              </a:rPr>
              <a:t> </a:t>
            </a:r>
            <a:r>
              <a:rPr lang="en-US" altLang="zh-CN" sz="1800" dirty="0" smtClean="0">
                <a:solidFill>
                  <a:srgbClr val="595959"/>
                </a:solidFill>
                <a:latin typeface="Times New Roman" pitchFamily="18" charset="0"/>
                <a:cs typeface="Times New Roman" pitchFamily="18" charset="0"/>
              </a:rPr>
              <a:t>Networking</a:t>
            </a:r>
            <a:r>
              <a:rPr lang="en-US" altLang="zh-CN" sz="1800" dirty="0" smtClean="0">
                <a:latin typeface="Times New Roman" pitchFamily="18" charset="0"/>
                <a:cs typeface="Times New Roman" pitchFamily="18" charset="0"/>
              </a:rPr>
              <a:t> </a:t>
            </a:r>
            <a:r>
              <a:rPr lang="en-US" altLang="zh-CN" sz="1800" dirty="0" smtClean="0">
                <a:solidFill>
                  <a:srgbClr val="595959"/>
                </a:solidFill>
                <a:latin typeface="Times New Roman" pitchFamily="18" charset="0"/>
                <a:cs typeface="Times New Roman" pitchFamily="18" charset="0"/>
              </a:rPr>
              <a:t>(Global</a:t>
            </a:r>
            <a:r>
              <a:rPr lang="en-US" altLang="zh-CN" sz="1800" dirty="0" smtClean="0">
                <a:latin typeface="Times New Roman" pitchFamily="18" charset="0"/>
                <a:cs typeface="Times New Roman" pitchFamily="18" charset="0"/>
              </a:rPr>
              <a:t> </a:t>
            </a:r>
            <a:r>
              <a:rPr lang="en-US" altLang="zh-CN" sz="1800" dirty="0" smtClean="0">
                <a:solidFill>
                  <a:srgbClr val="595959"/>
                </a:solidFill>
                <a:latin typeface="Times New Roman" pitchFamily="18" charset="0"/>
                <a:cs typeface="Times New Roman" pitchFamily="18" charset="0"/>
              </a:rPr>
              <a:t>Sustainable</a:t>
            </a:r>
            <a:r>
              <a:rPr lang="en-US" altLang="zh-CN" sz="1800" dirty="0" smtClean="0">
                <a:latin typeface="Times New Roman" pitchFamily="18" charset="0"/>
                <a:cs typeface="Times New Roman" pitchFamily="18" charset="0"/>
              </a:rPr>
              <a:t> </a:t>
            </a:r>
            <a:r>
              <a:rPr lang="en-US" altLang="zh-CN" sz="1800" dirty="0" smtClean="0">
                <a:solidFill>
                  <a:srgbClr val="595959"/>
                </a:solidFill>
                <a:latin typeface="Times New Roman" pitchFamily="18" charset="0"/>
                <a:cs typeface="Times New Roman" pitchFamily="18" charset="0"/>
              </a:rPr>
              <a:t>Investment</a:t>
            </a:r>
            <a:r>
              <a:rPr lang="en-US" altLang="zh-CN" sz="1800" dirty="0" smtClean="0">
                <a:latin typeface="Times New Roman" pitchFamily="18" charset="0"/>
                <a:cs typeface="Times New Roman" pitchFamily="18" charset="0"/>
              </a:rPr>
              <a:t> </a:t>
            </a:r>
            <a:r>
              <a:rPr lang="en-US" altLang="zh-CN" sz="1800" dirty="0" smtClean="0">
                <a:solidFill>
                  <a:srgbClr val="595959"/>
                </a:solidFill>
                <a:latin typeface="Times New Roman" pitchFamily="18" charset="0"/>
                <a:cs typeface="Times New Roman" pitchFamily="18" charset="0"/>
              </a:rPr>
              <a:t>Alliance).</a:t>
            </a:r>
          </a:p>
          <a:p>
            <a:pPr>
              <a:lnSpc>
                <a:spcPts val="1000"/>
              </a:lnSpc>
            </a:pPr>
            <a:endParaRPr lang="en-US" altLang="zh-CN" dirty="0" smtClean="0"/>
          </a:p>
          <a:p>
            <a:pPr>
              <a:lnSpc>
                <a:spcPts val="2100"/>
              </a:lnSpc>
              <a:tabLst/>
            </a:pPr>
            <a:r>
              <a:rPr lang="en-US" altLang="zh-CN" sz="1800" dirty="0" smtClean="0">
                <a:solidFill>
                  <a:srgbClr val="595959"/>
                </a:solidFill>
                <a:latin typeface="Times New Roman" pitchFamily="18" charset="0"/>
                <a:cs typeface="Times New Roman" pitchFamily="18" charset="0"/>
              </a:rPr>
              <a:t>•</a:t>
            </a:r>
            <a:r>
              <a:rPr lang="en-US" altLang="zh-CN" sz="1800" dirty="0" smtClean="0">
                <a:latin typeface="Times New Roman" pitchFamily="18" charset="0"/>
                <a:cs typeface="Times New Roman" pitchFamily="18" charset="0"/>
              </a:rPr>
              <a:t>    </a:t>
            </a:r>
            <a:r>
              <a:rPr lang="en-US" altLang="zh-CN" sz="1800" dirty="0" smtClean="0">
                <a:solidFill>
                  <a:srgbClr val="595959"/>
                </a:solidFill>
                <a:latin typeface="Times New Roman" pitchFamily="18" charset="0"/>
                <a:cs typeface="Times New Roman" pitchFamily="18" charset="0"/>
              </a:rPr>
              <a:t>Collaboration with VBDO</a:t>
            </a:r>
            <a:r>
              <a:rPr lang="en-US" altLang="zh-CN" sz="1800" dirty="0" smtClean="0">
                <a:latin typeface="Times New Roman" pitchFamily="18" charset="0"/>
                <a:cs typeface="Times New Roman" pitchFamily="18" charset="0"/>
              </a:rPr>
              <a:t> </a:t>
            </a:r>
            <a:r>
              <a:rPr lang="en-US" altLang="zh-CN" sz="1800" dirty="0" smtClean="0">
                <a:solidFill>
                  <a:srgbClr val="595959"/>
                </a:solidFill>
                <a:latin typeface="Times New Roman" pitchFamily="18" charset="0"/>
                <a:cs typeface="Times New Roman" pitchFamily="18" charset="0"/>
              </a:rPr>
              <a:t>(Ditch SIF)</a:t>
            </a:r>
            <a:r>
              <a:rPr lang="en-US" altLang="zh-CN" sz="1800" dirty="0" smtClean="0">
                <a:latin typeface="Times New Roman" pitchFamily="18" charset="0"/>
                <a:cs typeface="Times New Roman" pitchFamily="18" charset="0"/>
              </a:rPr>
              <a:t> </a:t>
            </a:r>
            <a:r>
              <a:rPr lang="en-US" altLang="zh-CN" sz="1800" dirty="0" smtClean="0">
                <a:solidFill>
                  <a:srgbClr val="595959"/>
                </a:solidFill>
                <a:latin typeface="Times New Roman" pitchFamily="18" charset="0"/>
                <a:cs typeface="Times New Roman" pitchFamily="18" charset="0"/>
              </a:rPr>
              <a:t>in research studies.</a:t>
            </a:r>
          </a:p>
          <a:p>
            <a:pPr>
              <a:lnSpc>
                <a:spcPts val="1000"/>
              </a:lnSpc>
            </a:pPr>
            <a:endParaRPr lang="en-US" altLang="zh-CN" dirty="0" smtClean="0"/>
          </a:p>
          <a:p>
            <a:pPr>
              <a:lnSpc>
                <a:spcPts val="2100"/>
              </a:lnSpc>
              <a:tabLst/>
            </a:pPr>
            <a:r>
              <a:rPr lang="en-US" altLang="zh-CN" sz="1800" dirty="0" smtClean="0">
                <a:solidFill>
                  <a:srgbClr val="595959"/>
                </a:solidFill>
                <a:latin typeface="Times New Roman" pitchFamily="18" charset="0"/>
                <a:cs typeface="Times New Roman" pitchFamily="18" charset="0"/>
              </a:rPr>
              <a:t>•</a:t>
            </a:r>
            <a:r>
              <a:rPr lang="en-US" altLang="zh-CN" sz="1800" dirty="0" smtClean="0">
                <a:latin typeface="Times New Roman" pitchFamily="18" charset="0"/>
                <a:cs typeface="Times New Roman" pitchFamily="18" charset="0"/>
              </a:rPr>
              <a:t>    </a:t>
            </a:r>
            <a:r>
              <a:rPr lang="en-US" altLang="zh-CN" sz="1800" dirty="0" smtClean="0">
                <a:solidFill>
                  <a:srgbClr val="595959"/>
                </a:solidFill>
                <a:latin typeface="Times New Roman" pitchFamily="18" charset="0"/>
                <a:cs typeface="Times New Roman" pitchFamily="18" charset="0"/>
              </a:rPr>
              <a:t>Collaboration with FIR</a:t>
            </a:r>
            <a:r>
              <a:rPr lang="en-US" altLang="zh-CN" sz="1800" dirty="0" smtClean="0">
                <a:latin typeface="Times New Roman" pitchFamily="18" charset="0"/>
                <a:cs typeface="Times New Roman" pitchFamily="18" charset="0"/>
              </a:rPr>
              <a:t> </a:t>
            </a:r>
            <a:r>
              <a:rPr lang="en-US" altLang="zh-CN" sz="1800" dirty="0" smtClean="0">
                <a:solidFill>
                  <a:srgbClr val="595959"/>
                </a:solidFill>
                <a:latin typeface="Times New Roman" pitchFamily="18" charset="0"/>
                <a:cs typeface="Times New Roman" pitchFamily="18" charset="0"/>
              </a:rPr>
              <a:t>(French SIF).</a:t>
            </a:r>
            <a:r>
              <a:rPr lang="en-US" altLang="zh-CN" sz="1800" dirty="0" smtClean="0">
                <a:latin typeface="Times New Roman" pitchFamily="18" charset="0"/>
                <a:cs typeface="Times New Roman" pitchFamily="18" charset="0"/>
              </a:rPr>
              <a:t> </a:t>
            </a:r>
            <a:r>
              <a:rPr lang="en-US" altLang="zh-CN" sz="1802" dirty="0">
                <a:solidFill>
                  <a:srgbClr val="595959"/>
                </a:solidFill>
                <a:latin typeface="Times New Roman" pitchFamily="18" charset="0"/>
                <a:cs typeface="Times New Roman" pitchFamily="18" charset="0"/>
              </a:rPr>
              <a:t>Participation in events</a:t>
            </a:r>
            <a:r>
              <a:rPr lang="en-US" altLang="zh-CN" sz="1800" dirty="0" smtClean="0">
                <a:solidFill>
                  <a:srgbClr val="595959"/>
                </a:solidFill>
                <a:latin typeface="Times New Roman" pitchFamily="18" charset="0"/>
                <a:cs typeface="Times New Roman" pitchFamily="18" charset="0"/>
              </a:rPr>
              <a:t>.</a:t>
            </a:r>
          </a:p>
          <a:p>
            <a:pPr>
              <a:lnSpc>
                <a:spcPts val="1000"/>
              </a:lnSpc>
            </a:pPr>
            <a:endParaRPr lang="en-US" altLang="zh-CN" dirty="0" smtClean="0"/>
          </a:p>
          <a:p>
            <a:pPr>
              <a:lnSpc>
                <a:spcPts val="2100"/>
              </a:lnSpc>
              <a:tabLst/>
            </a:pPr>
            <a:r>
              <a:rPr lang="en-US" altLang="zh-CN" sz="1802" dirty="0" smtClean="0">
                <a:solidFill>
                  <a:srgbClr val="595959"/>
                </a:solidFill>
                <a:latin typeface="Times New Roman" pitchFamily="18" charset="0"/>
                <a:cs typeface="Times New Roman" pitchFamily="18" charset="0"/>
              </a:rPr>
              <a:t>•</a:t>
            </a:r>
            <a:r>
              <a:rPr lang="en-US" altLang="zh-CN" sz="1802" dirty="0" smtClean="0">
                <a:latin typeface="Times New Roman" pitchFamily="18" charset="0"/>
                <a:cs typeface="Times New Roman" pitchFamily="18" charset="0"/>
              </a:rPr>
              <a:t>    </a:t>
            </a:r>
            <a:r>
              <a:rPr lang="en-US" altLang="zh-CN" sz="1802" dirty="0" smtClean="0">
                <a:solidFill>
                  <a:srgbClr val="595959"/>
                </a:solidFill>
                <a:latin typeface="Times New Roman" pitchFamily="18" charset="0"/>
                <a:cs typeface="Times New Roman" pitchFamily="18" charset="0"/>
              </a:rPr>
              <a:t>Collaboration with UKSIF</a:t>
            </a:r>
            <a:r>
              <a:rPr lang="en-US" altLang="zh-CN" sz="1802" dirty="0" smtClean="0">
                <a:latin typeface="Times New Roman" pitchFamily="18" charset="0"/>
                <a:cs typeface="Times New Roman" pitchFamily="18" charset="0"/>
              </a:rPr>
              <a:t> </a:t>
            </a:r>
            <a:r>
              <a:rPr lang="en-US" altLang="zh-CN" sz="1802" dirty="0" smtClean="0">
                <a:solidFill>
                  <a:srgbClr val="595959"/>
                </a:solidFill>
                <a:latin typeface="Times New Roman" pitchFamily="18" charset="0"/>
                <a:cs typeface="Times New Roman" pitchFamily="18" charset="0"/>
              </a:rPr>
              <a:t>(British SIF).</a:t>
            </a:r>
            <a:r>
              <a:rPr lang="en-US" altLang="zh-CN" sz="1802" dirty="0" smtClean="0">
                <a:latin typeface="Times New Roman" pitchFamily="18" charset="0"/>
                <a:cs typeface="Times New Roman" pitchFamily="18" charset="0"/>
              </a:rPr>
              <a:t> </a:t>
            </a:r>
            <a:r>
              <a:rPr lang="en-US" altLang="zh-CN" sz="1802" dirty="0" smtClean="0">
                <a:solidFill>
                  <a:srgbClr val="595959"/>
                </a:solidFill>
                <a:latin typeface="Times New Roman" pitchFamily="18" charset="0"/>
                <a:cs typeface="Times New Roman" pitchFamily="18" charset="0"/>
              </a:rPr>
              <a:t>Participation in events.</a:t>
            </a:r>
          </a:p>
          <a:p>
            <a:pPr>
              <a:lnSpc>
                <a:spcPts val="1000"/>
              </a:lnSpc>
            </a:pPr>
            <a:endParaRPr lang="en-US" altLang="zh-CN" dirty="0" smtClean="0"/>
          </a:p>
          <a:p>
            <a:pPr>
              <a:lnSpc>
                <a:spcPts val="2100"/>
              </a:lnSpc>
              <a:tabLst/>
            </a:pPr>
            <a:r>
              <a:rPr lang="en-US" altLang="zh-CN" sz="1800" dirty="0" smtClean="0">
                <a:solidFill>
                  <a:srgbClr val="595959"/>
                </a:solidFill>
                <a:latin typeface="Times New Roman" pitchFamily="18" charset="0"/>
                <a:cs typeface="Times New Roman" pitchFamily="18" charset="0"/>
              </a:rPr>
              <a:t>•</a:t>
            </a:r>
            <a:r>
              <a:rPr lang="en-US" altLang="zh-CN" sz="1800" dirty="0" smtClean="0">
                <a:latin typeface="Times New Roman" pitchFamily="18" charset="0"/>
                <a:cs typeface="Times New Roman" pitchFamily="18" charset="0"/>
              </a:rPr>
              <a:t>    </a:t>
            </a:r>
            <a:r>
              <a:rPr lang="en-US" altLang="zh-CN" sz="1800" dirty="0" smtClean="0">
                <a:solidFill>
                  <a:srgbClr val="595959"/>
                </a:solidFill>
                <a:latin typeface="Times New Roman" pitchFamily="18" charset="0"/>
                <a:cs typeface="Times New Roman" pitchFamily="18" charset="0"/>
              </a:rPr>
              <a:t>Collaboration with FNG</a:t>
            </a:r>
            <a:r>
              <a:rPr lang="en-US" altLang="zh-CN" sz="1800" dirty="0" smtClean="0">
                <a:latin typeface="Times New Roman" pitchFamily="18" charset="0"/>
                <a:cs typeface="Times New Roman" pitchFamily="18" charset="0"/>
              </a:rPr>
              <a:t> </a:t>
            </a:r>
            <a:r>
              <a:rPr lang="en-US" altLang="zh-CN" sz="1800" dirty="0" smtClean="0">
                <a:solidFill>
                  <a:srgbClr val="595959"/>
                </a:solidFill>
                <a:latin typeface="Times New Roman" pitchFamily="18" charset="0"/>
                <a:cs typeface="Times New Roman" pitchFamily="18" charset="0"/>
              </a:rPr>
              <a:t>(German, Austrian and Swiss SIF).</a:t>
            </a:r>
          </a:p>
          <a:p>
            <a:pPr>
              <a:lnSpc>
                <a:spcPts val="1000"/>
              </a:lnSpc>
            </a:pPr>
            <a:endParaRPr lang="en-US" altLang="zh-CN" dirty="0" smtClean="0"/>
          </a:p>
          <a:p>
            <a:pPr>
              <a:lnSpc>
                <a:spcPts val="2100"/>
              </a:lnSpc>
              <a:tabLst/>
            </a:pPr>
            <a:r>
              <a:rPr lang="en-US" altLang="zh-CN" sz="1800" dirty="0" smtClean="0">
                <a:solidFill>
                  <a:srgbClr val="595959"/>
                </a:solidFill>
                <a:latin typeface="Times New Roman" pitchFamily="18" charset="0"/>
                <a:cs typeface="Times New Roman" pitchFamily="18" charset="0"/>
              </a:rPr>
              <a:t>•</a:t>
            </a:r>
            <a:r>
              <a:rPr lang="en-US" altLang="zh-CN" sz="1800" dirty="0" smtClean="0">
                <a:latin typeface="Times New Roman" pitchFamily="18" charset="0"/>
                <a:cs typeface="Times New Roman" pitchFamily="18" charset="0"/>
              </a:rPr>
              <a:t>    </a:t>
            </a:r>
            <a:r>
              <a:rPr lang="en-US" altLang="zh-CN" sz="1800" dirty="0" smtClean="0">
                <a:solidFill>
                  <a:srgbClr val="595959"/>
                </a:solidFill>
                <a:latin typeface="Times New Roman" pitchFamily="18" charset="0"/>
                <a:cs typeface="Times New Roman" pitchFamily="18" charset="0"/>
              </a:rPr>
              <a:t>Agreement with TBLI.</a:t>
            </a:r>
          </a:p>
        </p:txBody>
      </p:sp>
      <p:sp>
        <p:nvSpPr>
          <p:cNvPr id="8" name="TextBox 1"/>
          <p:cNvSpPr txBox="1"/>
          <p:nvPr/>
        </p:nvSpPr>
        <p:spPr>
          <a:xfrm>
            <a:off x="622300" y="5359400"/>
            <a:ext cx="5530425" cy="302647"/>
          </a:xfrm>
          <a:prstGeom prst="rect">
            <a:avLst/>
          </a:prstGeom>
          <a:noFill/>
        </p:spPr>
        <p:txBody>
          <a:bodyPr wrap="none" lIns="0" tIns="0" rIns="0" rtlCol="0">
            <a:spAutoFit/>
          </a:bodyPr>
          <a:lstStyle/>
          <a:p>
            <a:pPr>
              <a:lnSpc>
                <a:spcPts val="2000"/>
              </a:lnSpc>
              <a:tabLst/>
            </a:pPr>
            <a:r>
              <a:rPr lang="en-US" altLang="zh-CN" sz="1802" dirty="0" smtClean="0">
                <a:solidFill>
                  <a:srgbClr val="595959"/>
                </a:solidFill>
                <a:latin typeface="Times New Roman" pitchFamily="18" charset="0"/>
                <a:cs typeface="Times New Roman" pitchFamily="18" charset="0"/>
              </a:rPr>
              <a:t>•</a:t>
            </a:r>
            <a:r>
              <a:rPr lang="en-US" altLang="zh-CN" sz="1802" dirty="0" smtClean="0">
                <a:latin typeface="Times New Roman" pitchFamily="18" charset="0"/>
                <a:cs typeface="Times New Roman" pitchFamily="18" charset="0"/>
              </a:rPr>
              <a:t>    </a:t>
            </a:r>
            <a:r>
              <a:rPr lang="en-US" altLang="zh-CN" sz="1802" dirty="0" smtClean="0">
                <a:solidFill>
                  <a:srgbClr val="595959"/>
                </a:solidFill>
                <a:latin typeface="Times New Roman" pitchFamily="18" charset="0"/>
                <a:cs typeface="Times New Roman" pitchFamily="18" charset="0"/>
              </a:rPr>
              <a:t>Agreement with UN-PRI</a:t>
            </a:r>
            <a:r>
              <a:rPr lang="en-US" altLang="zh-CN" sz="1802" dirty="0" smtClean="0">
                <a:latin typeface="Times New Roman" pitchFamily="18" charset="0"/>
                <a:cs typeface="Times New Roman" pitchFamily="18" charset="0"/>
              </a:rPr>
              <a:t> </a:t>
            </a:r>
            <a:r>
              <a:rPr lang="en-US" altLang="zh-CN" sz="1802" dirty="0" smtClean="0">
                <a:solidFill>
                  <a:srgbClr val="595959"/>
                </a:solidFill>
                <a:latin typeface="Times New Roman" pitchFamily="18" charset="0"/>
                <a:cs typeface="Times New Roman" pitchFamily="18" charset="0"/>
              </a:rPr>
              <a:t>(Speakers in the annual event).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a:off x="589483" y="2411095"/>
            <a:ext cx="2200198" cy="1266570"/>
          </a:xfrm>
          <a:custGeom>
            <a:avLst/>
            <a:gdLst>
              <a:gd name="connsiteX0" fmla="*/ 14477 w 2200198"/>
              <a:gd name="connsiteY0" fmla="*/ 1252092 h 1266570"/>
              <a:gd name="connsiteX1" fmla="*/ 2185720 w 2200198"/>
              <a:gd name="connsiteY1" fmla="*/ 14477 h 1266570"/>
            </a:gdLst>
            <a:ahLst/>
            <a:cxnLst>
              <a:cxn ang="0">
                <a:pos x="connsiteX0" y="connsiteY0"/>
              </a:cxn>
              <a:cxn ang="1">
                <a:pos x="connsiteX1" y="connsiteY1"/>
              </a:cxn>
            </a:cxnLst>
            <a:rect l="l" t="t" r="r" b="b"/>
            <a:pathLst>
              <a:path w="2200198" h="1266570">
                <a:moveTo>
                  <a:pt x="14477" y="1252092"/>
                </a:moveTo>
                <a:cubicBezTo>
                  <a:pt x="392315" y="526669"/>
                  <a:pt x="1236268" y="45592"/>
                  <a:pt x="2185720" y="14477"/>
                </a:cubicBezTo>
              </a:path>
            </a:pathLst>
          </a:custGeom>
          <a:ln w="25400">
            <a:solidFill>
              <a:srgbClr val="BE4B48">
                <a:alpha val="100000"/>
              </a:srgb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3" name="Freeform 3"/>
          <p:cNvSpPr/>
          <p:nvPr/>
        </p:nvSpPr>
        <p:spPr>
          <a:xfrm>
            <a:off x="4569332" y="2409391"/>
            <a:ext cx="2421254" cy="1190042"/>
          </a:xfrm>
          <a:custGeom>
            <a:avLst/>
            <a:gdLst>
              <a:gd name="connsiteX0" fmla="*/ 14478 w 2421254"/>
              <a:gd name="connsiteY0" fmla="*/ 14784 h 1190042"/>
              <a:gd name="connsiteX1" fmla="*/ 2406777 w 2421254"/>
              <a:gd name="connsiteY1" fmla="*/ 1175564 h 1190042"/>
            </a:gdLst>
            <a:ahLst/>
            <a:cxnLst>
              <a:cxn ang="0">
                <a:pos x="connsiteX0" y="connsiteY0"/>
              </a:cxn>
              <a:cxn ang="1">
                <a:pos x="connsiteX1" y="connsiteY1"/>
              </a:cxn>
            </a:cxnLst>
            <a:rect l="l" t="t" r="r" b="b"/>
            <a:pathLst>
              <a:path w="2421254" h="1190042">
                <a:moveTo>
                  <a:pt x="14478" y="14784"/>
                </a:moveTo>
                <a:cubicBezTo>
                  <a:pt x="1036701" y="941"/>
                  <a:pt x="1973834" y="455601"/>
                  <a:pt x="2406777" y="1175564"/>
                </a:cubicBezTo>
              </a:path>
            </a:pathLst>
          </a:custGeom>
          <a:ln w="25400">
            <a:solidFill>
              <a:srgbClr val="BE4B48">
                <a:alpha val="100000"/>
              </a:srgb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pic>
        <p:nvPicPr>
          <p:cNvPr id="1027" name="Picture 3"/>
          <p:cNvPicPr>
            <a:picLocks noChangeAspect="1" noChangeArrowheads="1"/>
          </p:cNvPicPr>
          <p:nvPr/>
        </p:nvPicPr>
        <p:blipFill>
          <a:blip r:embed="rId2"/>
          <a:srcRect/>
          <a:stretch>
            <a:fillRect/>
          </a:stretch>
        </p:blipFill>
        <p:spPr bwMode="auto">
          <a:xfrm>
            <a:off x="1028700" y="5600700"/>
            <a:ext cx="1524000" cy="762000"/>
          </a:xfrm>
          <a:prstGeom prst="rect">
            <a:avLst/>
          </a:prstGeom>
          <a:noFill/>
        </p:spPr>
      </p:pic>
      <p:pic>
        <p:nvPicPr>
          <p:cNvPr id="5" name="Picture 3"/>
          <p:cNvPicPr>
            <a:picLocks noChangeAspect="1" noChangeArrowheads="1"/>
          </p:cNvPicPr>
          <p:nvPr/>
        </p:nvPicPr>
        <p:blipFill>
          <a:blip r:embed="rId3"/>
          <a:srcRect/>
          <a:stretch>
            <a:fillRect/>
          </a:stretch>
        </p:blipFill>
        <p:spPr bwMode="auto">
          <a:xfrm>
            <a:off x="3035300" y="1892300"/>
            <a:ext cx="1358900" cy="1066800"/>
          </a:xfrm>
          <a:prstGeom prst="rect">
            <a:avLst/>
          </a:prstGeom>
          <a:noFill/>
        </p:spPr>
      </p:pic>
      <p:pic>
        <p:nvPicPr>
          <p:cNvPr id="6" name="Picture 3"/>
          <p:cNvPicPr>
            <a:picLocks noChangeAspect="1" noChangeArrowheads="1"/>
          </p:cNvPicPr>
          <p:nvPr/>
        </p:nvPicPr>
        <p:blipFill>
          <a:blip r:embed="rId4"/>
          <a:srcRect/>
          <a:stretch>
            <a:fillRect/>
          </a:stretch>
        </p:blipFill>
        <p:spPr bwMode="auto">
          <a:xfrm>
            <a:off x="0" y="0"/>
            <a:ext cx="9144000" cy="6858000"/>
          </a:xfrm>
          <a:prstGeom prst="rect">
            <a:avLst/>
          </a:prstGeom>
          <a:noFill/>
        </p:spPr>
      </p:pic>
      <p:pic>
        <p:nvPicPr>
          <p:cNvPr id="7" name="Picture 3"/>
          <p:cNvPicPr>
            <a:picLocks noChangeAspect="1" noChangeArrowheads="1"/>
          </p:cNvPicPr>
          <p:nvPr/>
        </p:nvPicPr>
        <p:blipFill>
          <a:blip r:embed="rId5"/>
          <a:srcRect/>
          <a:stretch>
            <a:fillRect/>
          </a:stretch>
        </p:blipFill>
        <p:spPr bwMode="auto">
          <a:xfrm>
            <a:off x="660400" y="1333500"/>
            <a:ext cx="8445500" cy="5422900"/>
          </a:xfrm>
          <a:prstGeom prst="rect">
            <a:avLst/>
          </a:prstGeom>
          <a:noFill/>
        </p:spPr>
      </p:pic>
      <p:sp>
        <p:nvSpPr>
          <p:cNvPr id="2" name="TextBox 1"/>
          <p:cNvSpPr txBox="1"/>
          <p:nvPr/>
        </p:nvSpPr>
        <p:spPr>
          <a:xfrm>
            <a:off x="482600" y="520700"/>
            <a:ext cx="7572779" cy="571951"/>
          </a:xfrm>
          <a:prstGeom prst="rect">
            <a:avLst/>
          </a:prstGeom>
          <a:noFill/>
        </p:spPr>
        <p:txBody>
          <a:bodyPr wrap="none" lIns="0" tIns="0" rIns="0" rtlCol="0">
            <a:spAutoFit/>
          </a:bodyPr>
          <a:lstStyle/>
          <a:p>
            <a:pPr>
              <a:lnSpc>
                <a:spcPts val="4100"/>
              </a:lnSpc>
              <a:tabLst/>
            </a:pPr>
            <a:r>
              <a:rPr lang="en-US" altLang="zh-CN" sz="4104" b="1" dirty="0" smtClean="0">
                <a:solidFill>
                  <a:srgbClr val="CB1029"/>
                </a:solidFill>
                <a:latin typeface="Calibri" pitchFamily="18" charset="0"/>
                <a:cs typeface="Calibri" pitchFamily="18" charset="0"/>
              </a:rPr>
              <a:t>European SIF’s Association:</a:t>
            </a:r>
            <a:r>
              <a:rPr lang="en-US" altLang="zh-CN" sz="4104" dirty="0" smtClean="0">
                <a:latin typeface="Times New Roman" pitchFamily="18" charset="0"/>
                <a:cs typeface="Times New Roman" pitchFamily="18" charset="0"/>
              </a:rPr>
              <a:t> </a:t>
            </a:r>
            <a:r>
              <a:rPr lang="en-US" altLang="zh-CN" sz="4104" b="1" dirty="0" smtClean="0">
                <a:solidFill>
                  <a:srgbClr val="CB1029"/>
                </a:solidFill>
                <a:latin typeface="Calibri" pitchFamily="18" charset="0"/>
                <a:cs typeface="Calibri" pitchFamily="18" charset="0"/>
              </a:rPr>
              <a:t>Eurosif</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a:off x="0" y="0"/>
            <a:ext cx="9144000" cy="6858000"/>
          </a:xfrm>
          <a:custGeom>
            <a:avLst/>
            <a:gdLst>
              <a:gd name="connsiteX0" fmla="*/ 0 w 9144000"/>
              <a:gd name="connsiteY0" fmla="*/ 6857999 h 6858000"/>
              <a:gd name="connsiteX1" fmla="*/ 9144000 w 9144000"/>
              <a:gd name="connsiteY1" fmla="*/ 6857999 h 6858000"/>
              <a:gd name="connsiteX2" fmla="*/ 9144000 w 9144000"/>
              <a:gd name="connsiteY2" fmla="*/ 0 h 6858000"/>
              <a:gd name="connsiteX3" fmla="*/ 0 w 9144000"/>
              <a:gd name="connsiteY3" fmla="*/ 0 h 6858000"/>
              <a:gd name="connsiteX4" fmla="*/ 0 w 9144000"/>
              <a:gd name="connsiteY4" fmla="*/ 6857999 h 6858000"/>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9144000" h="6858000">
                <a:moveTo>
                  <a:pt x="0" y="6857999"/>
                </a:moveTo>
                <a:lnTo>
                  <a:pt x="9144000" y="6857999"/>
                </a:lnTo>
                <a:lnTo>
                  <a:pt x="9144000" y="0"/>
                </a:lnTo>
                <a:lnTo>
                  <a:pt x="0" y="0"/>
                </a:lnTo>
                <a:lnTo>
                  <a:pt x="0" y="6857999"/>
                </a:lnTo>
              </a:path>
            </a:pathLst>
          </a:custGeom>
          <a:solidFill>
            <a:srgbClr val="FFFFFF">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27" name="Picture 3">
            <a:hlinkClick r:id="rId2"/>
          </p:cNvPr>
          <p:cNvPicPr>
            <a:picLocks noChangeAspect="1" noChangeArrowheads="1"/>
          </p:cNvPicPr>
          <p:nvPr/>
        </p:nvPicPr>
        <p:blipFill>
          <a:blip r:embed="rId3"/>
          <a:srcRect/>
          <a:stretch>
            <a:fillRect/>
          </a:stretch>
        </p:blipFill>
        <p:spPr bwMode="auto">
          <a:xfrm>
            <a:off x="444500" y="2019300"/>
            <a:ext cx="2044700" cy="1308100"/>
          </a:xfrm>
          <a:prstGeom prst="rect">
            <a:avLst/>
          </a:prstGeom>
          <a:noFill/>
        </p:spPr>
      </p:pic>
      <p:pic>
        <p:nvPicPr>
          <p:cNvPr id="3" name="Picture 3"/>
          <p:cNvPicPr>
            <a:picLocks noChangeAspect="1" noChangeArrowheads="1"/>
          </p:cNvPicPr>
          <p:nvPr/>
        </p:nvPicPr>
        <p:blipFill>
          <a:blip r:embed="rId4"/>
          <a:srcRect/>
          <a:stretch>
            <a:fillRect/>
          </a:stretch>
        </p:blipFill>
        <p:spPr bwMode="auto">
          <a:xfrm>
            <a:off x="2946400" y="2451100"/>
            <a:ext cx="2501900" cy="825500"/>
          </a:xfrm>
          <a:prstGeom prst="rect">
            <a:avLst/>
          </a:prstGeom>
          <a:noFill/>
        </p:spPr>
      </p:pic>
      <p:pic>
        <p:nvPicPr>
          <p:cNvPr id="5" name="Picture 3"/>
          <p:cNvPicPr>
            <a:picLocks noChangeAspect="1" noChangeArrowheads="1"/>
          </p:cNvPicPr>
          <p:nvPr/>
        </p:nvPicPr>
        <p:blipFill>
          <a:blip r:embed="rId5"/>
          <a:srcRect/>
          <a:stretch>
            <a:fillRect/>
          </a:stretch>
        </p:blipFill>
        <p:spPr bwMode="auto">
          <a:xfrm>
            <a:off x="6007100" y="2501900"/>
            <a:ext cx="1892300" cy="698500"/>
          </a:xfrm>
          <a:prstGeom prst="rect">
            <a:avLst/>
          </a:prstGeom>
          <a:noFill/>
        </p:spPr>
      </p:pic>
      <p:pic>
        <p:nvPicPr>
          <p:cNvPr id="6" name="Picture 3">
            <a:hlinkClick r:id="rId6"/>
          </p:cNvPr>
          <p:cNvPicPr>
            <a:picLocks noChangeAspect="1" noChangeArrowheads="1"/>
          </p:cNvPicPr>
          <p:nvPr/>
        </p:nvPicPr>
        <p:blipFill>
          <a:blip r:embed="rId7"/>
          <a:srcRect/>
          <a:stretch>
            <a:fillRect/>
          </a:stretch>
        </p:blipFill>
        <p:spPr bwMode="auto">
          <a:xfrm>
            <a:off x="381000" y="3556000"/>
            <a:ext cx="3009900" cy="609600"/>
          </a:xfrm>
          <a:prstGeom prst="rect">
            <a:avLst/>
          </a:prstGeom>
          <a:noFill/>
        </p:spPr>
      </p:pic>
      <p:pic>
        <p:nvPicPr>
          <p:cNvPr id="7" name="Picture 3">
            <a:hlinkClick r:id="rId8"/>
          </p:cNvPr>
          <p:cNvPicPr>
            <a:picLocks noChangeAspect="1" noChangeArrowheads="1"/>
          </p:cNvPicPr>
          <p:nvPr/>
        </p:nvPicPr>
        <p:blipFill>
          <a:blip r:embed="rId9"/>
          <a:srcRect/>
          <a:stretch>
            <a:fillRect/>
          </a:stretch>
        </p:blipFill>
        <p:spPr bwMode="auto">
          <a:xfrm>
            <a:off x="4673600" y="3492500"/>
            <a:ext cx="2844800" cy="762000"/>
          </a:xfrm>
          <a:prstGeom prst="rect">
            <a:avLst/>
          </a:prstGeom>
          <a:noFill/>
        </p:spPr>
      </p:pic>
      <p:pic>
        <p:nvPicPr>
          <p:cNvPr id="8" name="Picture 3">
            <a:hlinkClick r:id="rId10"/>
          </p:cNvPr>
          <p:cNvPicPr>
            <a:picLocks noChangeAspect="1" noChangeArrowheads="1"/>
          </p:cNvPicPr>
          <p:nvPr/>
        </p:nvPicPr>
        <p:blipFill>
          <a:blip r:embed="rId11"/>
          <a:srcRect/>
          <a:stretch>
            <a:fillRect/>
          </a:stretch>
        </p:blipFill>
        <p:spPr bwMode="auto">
          <a:xfrm>
            <a:off x="254000" y="4292600"/>
            <a:ext cx="2311400" cy="825500"/>
          </a:xfrm>
          <a:prstGeom prst="rect">
            <a:avLst/>
          </a:prstGeom>
          <a:noFill/>
        </p:spPr>
      </p:pic>
      <p:pic>
        <p:nvPicPr>
          <p:cNvPr id="9" name="Picture 3">
            <a:hlinkClick r:id="rId12"/>
          </p:cNvPr>
          <p:cNvPicPr>
            <a:picLocks noChangeAspect="1" noChangeArrowheads="1"/>
          </p:cNvPicPr>
          <p:nvPr/>
        </p:nvPicPr>
        <p:blipFill>
          <a:blip r:embed="rId13"/>
          <a:srcRect/>
          <a:stretch>
            <a:fillRect/>
          </a:stretch>
        </p:blipFill>
        <p:spPr bwMode="auto">
          <a:xfrm>
            <a:off x="2933700" y="4419600"/>
            <a:ext cx="2514600" cy="800100"/>
          </a:xfrm>
          <a:prstGeom prst="rect">
            <a:avLst/>
          </a:prstGeom>
          <a:noFill/>
        </p:spPr>
      </p:pic>
      <p:pic>
        <p:nvPicPr>
          <p:cNvPr id="10" name="Picture 3">
            <a:hlinkClick r:id="rId14"/>
          </p:cNvPr>
          <p:cNvPicPr>
            <a:picLocks noChangeAspect="1" noChangeArrowheads="1"/>
          </p:cNvPicPr>
          <p:nvPr/>
        </p:nvPicPr>
        <p:blipFill>
          <a:blip r:embed="rId15"/>
          <a:srcRect/>
          <a:stretch>
            <a:fillRect/>
          </a:stretch>
        </p:blipFill>
        <p:spPr bwMode="auto">
          <a:xfrm>
            <a:off x="50800" y="5397500"/>
            <a:ext cx="3619500" cy="812800"/>
          </a:xfrm>
          <a:prstGeom prst="rect">
            <a:avLst/>
          </a:prstGeom>
          <a:noFill/>
        </p:spPr>
      </p:pic>
      <p:pic>
        <p:nvPicPr>
          <p:cNvPr id="11" name="Picture 3">
            <a:hlinkClick r:id="rId16"/>
          </p:cNvPr>
          <p:cNvPicPr>
            <a:picLocks noChangeAspect="1" noChangeArrowheads="1"/>
          </p:cNvPicPr>
          <p:nvPr/>
        </p:nvPicPr>
        <p:blipFill>
          <a:blip r:embed="rId17"/>
          <a:srcRect/>
          <a:stretch>
            <a:fillRect/>
          </a:stretch>
        </p:blipFill>
        <p:spPr bwMode="auto">
          <a:xfrm>
            <a:off x="3962400" y="5549900"/>
            <a:ext cx="1739900" cy="889000"/>
          </a:xfrm>
          <a:prstGeom prst="rect">
            <a:avLst/>
          </a:prstGeom>
          <a:noFill/>
        </p:spPr>
      </p:pic>
      <p:pic>
        <p:nvPicPr>
          <p:cNvPr id="12" name="Picture 3"/>
          <p:cNvPicPr>
            <a:picLocks noChangeAspect="1" noChangeArrowheads="1"/>
          </p:cNvPicPr>
          <p:nvPr/>
        </p:nvPicPr>
        <p:blipFill>
          <a:blip r:embed="rId18"/>
          <a:srcRect/>
          <a:stretch>
            <a:fillRect/>
          </a:stretch>
        </p:blipFill>
        <p:spPr bwMode="auto">
          <a:xfrm>
            <a:off x="6045200" y="4546600"/>
            <a:ext cx="1854200" cy="1003300"/>
          </a:xfrm>
          <a:prstGeom prst="rect">
            <a:avLst/>
          </a:prstGeom>
          <a:noFill/>
        </p:spPr>
      </p:pic>
      <p:sp>
        <p:nvSpPr>
          <p:cNvPr id="2" name="TextBox 1"/>
          <p:cNvSpPr txBox="1"/>
          <p:nvPr/>
        </p:nvSpPr>
        <p:spPr>
          <a:xfrm>
            <a:off x="6731000" y="6489700"/>
            <a:ext cx="165100" cy="139700"/>
          </a:xfrm>
          <a:prstGeom prst="rect">
            <a:avLst/>
          </a:prstGeom>
          <a:noFill/>
        </p:spPr>
        <p:txBody>
          <a:bodyPr wrap="none" lIns="0" tIns="0" rIns="0" rtlCol="0">
            <a:spAutoFit/>
          </a:bodyPr>
          <a:lstStyle/>
          <a:p>
            <a:pPr>
              <a:lnSpc>
                <a:spcPts val="1100"/>
              </a:lnSpc>
              <a:tabLst/>
            </a:pPr>
            <a:r>
              <a:rPr lang="en-US" altLang="zh-CN" sz="1200" dirty="0" smtClean="0">
                <a:solidFill>
                  <a:srgbClr val="FFFFFF"/>
                </a:solidFill>
                <a:latin typeface="Times New Roman" pitchFamily="18" charset="0"/>
                <a:cs typeface="Times New Roman" pitchFamily="18" charset="0"/>
              </a:rPr>
              <a:t>12</a:t>
            </a:r>
          </a:p>
        </p:txBody>
      </p:sp>
      <p:sp>
        <p:nvSpPr>
          <p:cNvPr id="13" name="TextBox 1"/>
          <p:cNvSpPr txBox="1"/>
          <p:nvPr/>
        </p:nvSpPr>
        <p:spPr>
          <a:xfrm>
            <a:off x="546100" y="647700"/>
            <a:ext cx="4870500" cy="1418337"/>
          </a:xfrm>
          <a:prstGeom prst="rect">
            <a:avLst/>
          </a:prstGeom>
          <a:noFill/>
        </p:spPr>
        <p:txBody>
          <a:bodyPr wrap="none" lIns="0" tIns="0" rIns="0" rtlCol="0">
            <a:spAutoFit/>
          </a:bodyPr>
          <a:lstStyle/>
          <a:p>
            <a:pPr>
              <a:lnSpc>
                <a:spcPts val="4400"/>
              </a:lnSpc>
              <a:tabLst>
                <a:tab pos="152400" algn="l"/>
              </a:tabLst>
            </a:pPr>
            <a:r>
              <a:rPr lang="en-US" altLang="zh-CN" dirty="0" smtClean="0"/>
              <a:t>	</a:t>
            </a:r>
            <a:r>
              <a:rPr lang="en-US" altLang="zh-CN" sz="4404" b="1" dirty="0" smtClean="0">
                <a:solidFill>
                  <a:srgbClr val="CB1029"/>
                </a:solidFill>
                <a:latin typeface="Calibri" pitchFamily="18" charset="0"/>
                <a:cs typeface="Calibri" pitchFamily="18" charset="0"/>
              </a:rPr>
              <a:t>SIFs </a:t>
            </a:r>
            <a:r>
              <a:rPr lang="en-US" altLang="zh-CN" sz="4404" b="1" dirty="0">
                <a:solidFill>
                  <a:srgbClr val="CB1029"/>
                </a:solidFill>
                <a:latin typeface="Calibri" pitchFamily="18" charset="0"/>
                <a:cs typeface="Calibri" pitchFamily="18" charset="0"/>
              </a:rPr>
              <a:t>Global Network</a:t>
            </a:r>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3300"/>
              </a:lnSpc>
              <a:tabLst>
                <a:tab pos="203200" algn="l"/>
              </a:tabLst>
            </a:pPr>
            <a:r>
              <a:rPr lang="en-US" altLang="zh-CN" sz="2400" b="1" dirty="0" smtClean="0">
                <a:solidFill>
                  <a:srgbClr val="7F7F7F"/>
                </a:solidFill>
                <a:latin typeface="Calibri" pitchFamily="18" charset="0"/>
                <a:cs typeface="Calibri" pitchFamily="18" charset="0"/>
              </a:rPr>
              <a:t>European SIFs: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a:off x="0" y="0"/>
            <a:ext cx="9144000" cy="6858000"/>
          </a:xfrm>
          <a:custGeom>
            <a:avLst/>
            <a:gdLst>
              <a:gd name="connsiteX0" fmla="*/ 0 w 9144000"/>
              <a:gd name="connsiteY0" fmla="*/ 6857999 h 6858000"/>
              <a:gd name="connsiteX1" fmla="*/ 9144000 w 9144000"/>
              <a:gd name="connsiteY1" fmla="*/ 6857999 h 6858000"/>
              <a:gd name="connsiteX2" fmla="*/ 9144000 w 9144000"/>
              <a:gd name="connsiteY2" fmla="*/ 0 h 6858000"/>
              <a:gd name="connsiteX3" fmla="*/ 0 w 9144000"/>
              <a:gd name="connsiteY3" fmla="*/ 0 h 6858000"/>
              <a:gd name="connsiteX4" fmla="*/ 0 w 9144000"/>
              <a:gd name="connsiteY4" fmla="*/ 6857999 h 6858000"/>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9144000" h="6858000">
                <a:moveTo>
                  <a:pt x="0" y="6857999"/>
                </a:moveTo>
                <a:lnTo>
                  <a:pt x="9144000" y="6857999"/>
                </a:lnTo>
                <a:lnTo>
                  <a:pt x="9144000" y="0"/>
                </a:lnTo>
                <a:lnTo>
                  <a:pt x="0" y="0"/>
                </a:lnTo>
                <a:lnTo>
                  <a:pt x="0" y="6857999"/>
                </a:lnTo>
              </a:path>
            </a:pathLst>
          </a:custGeom>
          <a:solidFill>
            <a:srgbClr val="FFFFFF">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27" name="Picture 3"/>
          <p:cNvPicPr>
            <a:picLocks noChangeAspect="1" noChangeArrowheads="1"/>
          </p:cNvPicPr>
          <p:nvPr/>
        </p:nvPicPr>
        <p:blipFill>
          <a:blip r:embed="rId2"/>
          <a:srcRect/>
          <a:stretch>
            <a:fillRect/>
          </a:stretch>
        </p:blipFill>
        <p:spPr bwMode="auto">
          <a:xfrm>
            <a:off x="215900" y="1625600"/>
            <a:ext cx="2146300" cy="1130300"/>
          </a:xfrm>
          <a:prstGeom prst="rect">
            <a:avLst/>
          </a:prstGeom>
          <a:noFill/>
        </p:spPr>
      </p:pic>
      <p:pic>
        <p:nvPicPr>
          <p:cNvPr id="3" name="Picture 3"/>
          <p:cNvPicPr>
            <a:picLocks noChangeAspect="1" noChangeArrowheads="1"/>
          </p:cNvPicPr>
          <p:nvPr/>
        </p:nvPicPr>
        <p:blipFill>
          <a:blip r:embed="rId3"/>
          <a:srcRect/>
          <a:stretch>
            <a:fillRect/>
          </a:stretch>
        </p:blipFill>
        <p:spPr bwMode="auto">
          <a:xfrm>
            <a:off x="406400" y="3263900"/>
            <a:ext cx="1854200" cy="1054100"/>
          </a:xfrm>
          <a:prstGeom prst="rect">
            <a:avLst/>
          </a:prstGeom>
          <a:noFill/>
        </p:spPr>
      </p:pic>
      <p:pic>
        <p:nvPicPr>
          <p:cNvPr id="5" name="Picture 3">
            <a:hlinkClick r:id="rId4"/>
          </p:cNvPr>
          <p:cNvPicPr>
            <a:picLocks noChangeAspect="1" noChangeArrowheads="1"/>
          </p:cNvPicPr>
          <p:nvPr/>
        </p:nvPicPr>
        <p:blipFill>
          <a:blip r:embed="rId5"/>
          <a:srcRect/>
          <a:stretch>
            <a:fillRect/>
          </a:stretch>
        </p:blipFill>
        <p:spPr bwMode="auto">
          <a:xfrm>
            <a:off x="406400" y="4927600"/>
            <a:ext cx="1981200" cy="825500"/>
          </a:xfrm>
          <a:prstGeom prst="rect">
            <a:avLst/>
          </a:prstGeom>
          <a:noFill/>
        </p:spPr>
      </p:pic>
      <p:pic>
        <p:nvPicPr>
          <p:cNvPr id="6" name="Picture 3"/>
          <p:cNvPicPr>
            <a:picLocks noChangeAspect="1" noChangeArrowheads="1"/>
          </p:cNvPicPr>
          <p:nvPr/>
        </p:nvPicPr>
        <p:blipFill>
          <a:blip r:embed="rId6"/>
          <a:srcRect/>
          <a:stretch>
            <a:fillRect/>
          </a:stretch>
        </p:blipFill>
        <p:spPr bwMode="auto">
          <a:xfrm>
            <a:off x="2654300" y="1676400"/>
            <a:ext cx="1968500" cy="1079500"/>
          </a:xfrm>
          <a:prstGeom prst="rect">
            <a:avLst/>
          </a:prstGeom>
          <a:noFill/>
        </p:spPr>
      </p:pic>
      <p:pic>
        <p:nvPicPr>
          <p:cNvPr id="7" name="Picture 3"/>
          <p:cNvPicPr>
            <a:picLocks noChangeAspect="1" noChangeArrowheads="1"/>
          </p:cNvPicPr>
          <p:nvPr/>
        </p:nvPicPr>
        <p:blipFill>
          <a:blip r:embed="rId7"/>
          <a:srcRect/>
          <a:stretch>
            <a:fillRect/>
          </a:stretch>
        </p:blipFill>
        <p:spPr bwMode="auto">
          <a:xfrm>
            <a:off x="2501900" y="3009900"/>
            <a:ext cx="1892300" cy="1587500"/>
          </a:xfrm>
          <a:prstGeom prst="rect">
            <a:avLst/>
          </a:prstGeom>
          <a:noFill/>
        </p:spPr>
      </p:pic>
      <p:pic>
        <p:nvPicPr>
          <p:cNvPr id="8" name="Picture 3"/>
          <p:cNvPicPr>
            <a:picLocks noChangeAspect="1" noChangeArrowheads="1"/>
          </p:cNvPicPr>
          <p:nvPr/>
        </p:nvPicPr>
        <p:blipFill>
          <a:blip r:embed="rId8"/>
          <a:srcRect/>
          <a:stretch>
            <a:fillRect/>
          </a:stretch>
        </p:blipFill>
        <p:spPr bwMode="auto">
          <a:xfrm>
            <a:off x="5092700" y="1676400"/>
            <a:ext cx="2336800" cy="927100"/>
          </a:xfrm>
          <a:prstGeom prst="rect">
            <a:avLst/>
          </a:prstGeom>
          <a:noFill/>
        </p:spPr>
      </p:pic>
      <p:pic>
        <p:nvPicPr>
          <p:cNvPr id="9" name="Picture 3"/>
          <p:cNvPicPr>
            <a:picLocks noChangeAspect="1" noChangeArrowheads="1"/>
          </p:cNvPicPr>
          <p:nvPr/>
        </p:nvPicPr>
        <p:blipFill>
          <a:blip r:embed="rId9"/>
          <a:srcRect/>
          <a:stretch>
            <a:fillRect/>
          </a:stretch>
        </p:blipFill>
        <p:spPr bwMode="auto">
          <a:xfrm>
            <a:off x="5092700" y="3263900"/>
            <a:ext cx="2019300" cy="1143000"/>
          </a:xfrm>
          <a:prstGeom prst="rect">
            <a:avLst/>
          </a:prstGeom>
          <a:noFill/>
        </p:spPr>
      </p:pic>
      <p:pic>
        <p:nvPicPr>
          <p:cNvPr id="10" name="Picture 3"/>
          <p:cNvPicPr>
            <a:picLocks noChangeAspect="1" noChangeArrowheads="1"/>
          </p:cNvPicPr>
          <p:nvPr/>
        </p:nvPicPr>
        <p:blipFill>
          <a:blip r:embed="rId10"/>
          <a:srcRect/>
          <a:stretch>
            <a:fillRect/>
          </a:stretch>
        </p:blipFill>
        <p:spPr bwMode="auto">
          <a:xfrm>
            <a:off x="5092700" y="4699000"/>
            <a:ext cx="2552700" cy="1308100"/>
          </a:xfrm>
          <a:prstGeom prst="rect">
            <a:avLst/>
          </a:prstGeom>
          <a:noFill/>
        </p:spPr>
      </p:pic>
      <p:sp>
        <p:nvSpPr>
          <p:cNvPr id="2" name="TextBox 1"/>
          <p:cNvSpPr txBox="1"/>
          <p:nvPr/>
        </p:nvSpPr>
        <p:spPr>
          <a:xfrm>
            <a:off x="6731000" y="6489700"/>
            <a:ext cx="165100" cy="139700"/>
          </a:xfrm>
          <a:prstGeom prst="rect">
            <a:avLst/>
          </a:prstGeom>
          <a:noFill/>
        </p:spPr>
        <p:txBody>
          <a:bodyPr wrap="none" lIns="0" tIns="0" rIns="0" rtlCol="0">
            <a:spAutoFit/>
          </a:bodyPr>
          <a:lstStyle/>
          <a:p>
            <a:pPr>
              <a:lnSpc>
                <a:spcPts val="1100"/>
              </a:lnSpc>
              <a:tabLst/>
            </a:pPr>
            <a:r>
              <a:rPr lang="en-US" altLang="zh-CN" sz="1200" dirty="0" smtClean="0">
                <a:solidFill>
                  <a:srgbClr val="FFFFFF"/>
                </a:solidFill>
                <a:latin typeface="Times New Roman" pitchFamily="18" charset="0"/>
                <a:cs typeface="Times New Roman" pitchFamily="18" charset="0"/>
              </a:rPr>
              <a:t>13</a:t>
            </a:r>
          </a:p>
        </p:txBody>
      </p:sp>
      <p:sp>
        <p:nvSpPr>
          <p:cNvPr id="11" name="TextBox 1"/>
          <p:cNvSpPr txBox="1"/>
          <p:nvPr/>
        </p:nvSpPr>
        <p:spPr>
          <a:xfrm>
            <a:off x="596900" y="635000"/>
            <a:ext cx="4870500" cy="1149033"/>
          </a:xfrm>
          <a:prstGeom prst="rect">
            <a:avLst/>
          </a:prstGeom>
          <a:noFill/>
        </p:spPr>
        <p:txBody>
          <a:bodyPr wrap="none" lIns="0" tIns="0" rIns="0" rtlCol="0">
            <a:spAutoFit/>
          </a:bodyPr>
          <a:lstStyle/>
          <a:p>
            <a:pPr>
              <a:lnSpc>
                <a:spcPts val="4400"/>
              </a:lnSpc>
              <a:tabLst>
                <a:tab pos="152400" algn="l"/>
              </a:tabLst>
            </a:pPr>
            <a:r>
              <a:rPr lang="en-US" altLang="zh-CN" dirty="0" smtClean="0"/>
              <a:t>	</a:t>
            </a:r>
            <a:r>
              <a:rPr lang="en-US" altLang="zh-CN" sz="4404" b="1" dirty="0" smtClean="0">
                <a:solidFill>
                  <a:srgbClr val="CB1029"/>
                </a:solidFill>
                <a:latin typeface="Calibri" pitchFamily="18" charset="0"/>
                <a:cs typeface="Calibri" pitchFamily="18" charset="0"/>
              </a:rPr>
              <a:t>SIFs Global Network</a:t>
            </a:r>
          </a:p>
          <a:p>
            <a:pPr>
              <a:lnSpc>
                <a:spcPts val="1000"/>
              </a:lnSpc>
            </a:pPr>
            <a:endParaRPr lang="en-US" altLang="zh-CN" dirty="0" smtClean="0"/>
          </a:p>
          <a:p>
            <a:pPr>
              <a:lnSpc>
                <a:spcPts val="3200"/>
              </a:lnSpc>
              <a:tabLst>
                <a:tab pos="152400" algn="l"/>
              </a:tabLst>
            </a:pPr>
            <a:r>
              <a:rPr lang="en-US" altLang="zh-CN" sz="2402" b="1" dirty="0" smtClean="0">
                <a:solidFill>
                  <a:srgbClr val="7F7F7F"/>
                </a:solidFill>
                <a:latin typeface="Calibri" pitchFamily="18" charset="0"/>
                <a:cs typeface="Calibri" pitchFamily="18" charset="0"/>
              </a:rPr>
              <a:t>SIFs</a:t>
            </a:r>
            <a:r>
              <a:rPr lang="en-US" altLang="zh-CN" sz="2402" dirty="0" smtClean="0">
                <a:latin typeface="Times New Roman" pitchFamily="18" charset="0"/>
                <a:cs typeface="Times New Roman" pitchFamily="18" charset="0"/>
              </a:rPr>
              <a:t> </a:t>
            </a:r>
            <a:r>
              <a:rPr lang="en-US" altLang="zh-CN" sz="2402" b="1" dirty="0" smtClean="0">
                <a:solidFill>
                  <a:srgbClr val="7F7F7F"/>
                </a:solidFill>
                <a:latin typeface="Calibri" pitchFamily="18" charset="0"/>
                <a:cs typeface="Calibri" pitchFamily="18" charset="0"/>
              </a:rPr>
              <a:t>outside Europe: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a:off x="0" y="0"/>
            <a:ext cx="9144000" cy="6858000"/>
          </a:xfrm>
          <a:custGeom>
            <a:avLst/>
            <a:gdLst>
              <a:gd name="connsiteX0" fmla="*/ 0 w 9144000"/>
              <a:gd name="connsiteY0" fmla="*/ 6857999 h 6858000"/>
              <a:gd name="connsiteX1" fmla="*/ 9144000 w 9144000"/>
              <a:gd name="connsiteY1" fmla="*/ 6857999 h 6858000"/>
              <a:gd name="connsiteX2" fmla="*/ 9144000 w 9144000"/>
              <a:gd name="connsiteY2" fmla="*/ 0 h 6858000"/>
              <a:gd name="connsiteX3" fmla="*/ 0 w 9144000"/>
              <a:gd name="connsiteY3" fmla="*/ 0 h 6858000"/>
              <a:gd name="connsiteX4" fmla="*/ 0 w 9144000"/>
              <a:gd name="connsiteY4" fmla="*/ 6857999 h 6858000"/>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9144000" h="6858000">
                <a:moveTo>
                  <a:pt x="0" y="6857999"/>
                </a:moveTo>
                <a:lnTo>
                  <a:pt x="9144000" y="6857999"/>
                </a:lnTo>
                <a:lnTo>
                  <a:pt x="9144000" y="0"/>
                </a:lnTo>
                <a:lnTo>
                  <a:pt x="0" y="0"/>
                </a:lnTo>
                <a:lnTo>
                  <a:pt x="0" y="6857999"/>
                </a:lnTo>
              </a:path>
            </a:pathLst>
          </a:custGeom>
          <a:solidFill>
            <a:srgbClr val="FFFFFF">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27" name="Picture 3"/>
          <p:cNvPicPr>
            <a:picLocks noChangeAspect="1" noChangeArrowheads="1"/>
          </p:cNvPicPr>
          <p:nvPr/>
        </p:nvPicPr>
        <p:blipFill>
          <a:blip r:embed="rId2"/>
          <a:srcRect/>
          <a:stretch>
            <a:fillRect/>
          </a:stretch>
        </p:blipFill>
        <p:spPr bwMode="auto">
          <a:xfrm>
            <a:off x="2108200" y="1511300"/>
            <a:ext cx="5029200" cy="2501900"/>
          </a:xfrm>
          <a:prstGeom prst="rect">
            <a:avLst/>
          </a:prstGeom>
          <a:noFill/>
        </p:spPr>
      </p:pic>
      <p:sp>
        <p:nvSpPr>
          <p:cNvPr id="2" name="TextBox 1"/>
          <p:cNvSpPr txBox="1"/>
          <p:nvPr/>
        </p:nvSpPr>
        <p:spPr>
          <a:xfrm>
            <a:off x="1943100" y="4635500"/>
            <a:ext cx="5515421" cy="359522"/>
          </a:xfrm>
          <a:prstGeom prst="rect">
            <a:avLst/>
          </a:prstGeom>
          <a:noFill/>
        </p:spPr>
        <p:txBody>
          <a:bodyPr wrap="none" lIns="0" tIns="0" rIns="0" rtlCol="0">
            <a:spAutoFit/>
          </a:bodyPr>
          <a:lstStyle/>
          <a:p>
            <a:pPr>
              <a:lnSpc>
                <a:spcPts val="2400"/>
              </a:lnSpc>
              <a:tabLst/>
            </a:pPr>
            <a:r>
              <a:rPr lang="en-US" altLang="zh-CN" sz="2498" b="1" dirty="0" smtClean="0">
                <a:solidFill>
                  <a:srgbClr val="595959"/>
                </a:solidFill>
                <a:latin typeface="Calibri" pitchFamily="18" charset="0"/>
                <a:cs typeface="Calibri" pitchFamily="18" charset="0"/>
              </a:rPr>
              <a:t>C/</a:t>
            </a:r>
            <a:r>
              <a:rPr lang="en-US" altLang="zh-CN" sz="2498" dirty="0" smtClean="0">
                <a:latin typeface="Times New Roman" pitchFamily="18" charset="0"/>
                <a:cs typeface="Times New Roman" pitchFamily="18" charset="0"/>
              </a:rPr>
              <a:t> </a:t>
            </a:r>
            <a:r>
              <a:rPr lang="en-US" altLang="zh-CN" sz="2498" b="1" dirty="0" smtClean="0">
                <a:solidFill>
                  <a:srgbClr val="595959"/>
                </a:solidFill>
                <a:latin typeface="Calibri" pitchFamily="18" charset="0"/>
                <a:cs typeface="Calibri" pitchFamily="18" charset="0"/>
              </a:rPr>
              <a:t>Serrano,</a:t>
            </a:r>
            <a:r>
              <a:rPr lang="en-US" altLang="zh-CN" sz="2498" dirty="0" smtClean="0">
                <a:latin typeface="Times New Roman" pitchFamily="18" charset="0"/>
                <a:cs typeface="Times New Roman" pitchFamily="18" charset="0"/>
              </a:rPr>
              <a:t> </a:t>
            </a:r>
            <a:r>
              <a:rPr lang="en-US" altLang="zh-CN" sz="2498" b="1" dirty="0" smtClean="0">
                <a:solidFill>
                  <a:srgbClr val="595959"/>
                </a:solidFill>
                <a:latin typeface="Calibri" pitchFamily="18" charset="0"/>
                <a:cs typeface="Calibri" pitchFamily="18" charset="0"/>
              </a:rPr>
              <a:t>240,</a:t>
            </a:r>
            <a:r>
              <a:rPr lang="en-US" altLang="zh-CN" sz="2498" dirty="0" smtClean="0">
                <a:latin typeface="Times New Roman" pitchFamily="18" charset="0"/>
                <a:cs typeface="Times New Roman" pitchFamily="18" charset="0"/>
              </a:rPr>
              <a:t> </a:t>
            </a:r>
            <a:r>
              <a:rPr lang="en-US" altLang="zh-CN" sz="2498" b="1" dirty="0" smtClean="0">
                <a:solidFill>
                  <a:srgbClr val="595959"/>
                </a:solidFill>
                <a:latin typeface="Calibri" pitchFamily="18" charset="0"/>
                <a:cs typeface="Calibri" pitchFamily="18" charset="0"/>
              </a:rPr>
              <a:t>5th</a:t>
            </a:r>
            <a:r>
              <a:rPr lang="en-US" altLang="zh-CN" sz="2498" b="1" dirty="0">
                <a:solidFill>
                  <a:srgbClr val="595959"/>
                </a:solidFill>
                <a:latin typeface="Calibri" pitchFamily="18" charset="0"/>
                <a:cs typeface="Calibri" pitchFamily="18" charset="0"/>
              </a:rPr>
              <a:t> floor </a:t>
            </a:r>
            <a:r>
              <a:rPr lang="en-US" altLang="zh-CN" sz="2498" b="1" dirty="0" smtClean="0">
                <a:solidFill>
                  <a:srgbClr val="595959"/>
                </a:solidFill>
                <a:latin typeface="Calibri" pitchFamily="18" charset="0"/>
                <a:cs typeface="Calibri" pitchFamily="18" charset="0"/>
              </a:rPr>
              <a:t>-28016</a:t>
            </a:r>
            <a:r>
              <a:rPr lang="en-US" altLang="zh-CN" sz="2498" dirty="0" smtClean="0">
                <a:latin typeface="Times New Roman" pitchFamily="18" charset="0"/>
                <a:cs typeface="Times New Roman" pitchFamily="18" charset="0"/>
              </a:rPr>
              <a:t> </a:t>
            </a:r>
            <a:r>
              <a:rPr lang="en-US" altLang="zh-CN" sz="2498" b="1" dirty="0" smtClean="0">
                <a:solidFill>
                  <a:srgbClr val="595959"/>
                </a:solidFill>
                <a:latin typeface="Calibri" pitchFamily="18" charset="0"/>
                <a:cs typeface="Calibri" pitchFamily="18" charset="0"/>
              </a:rPr>
              <a:t>Madrid-</a:t>
            </a:r>
          </a:p>
        </p:txBody>
      </p:sp>
      <p:sp>
        <p:nvSpPr>
          <p:cNvPr id="3" name="TextBox 1"/>
          <p:cNvSpPr txBox="1"/>
          <p:nvPr/>
        </p:nvSpPr>
        <p:spPr>
          <a:xfrm>
            <a:off x="2374900" y="5016500"/>
            <a:ext cx="4934043" cy="353943"/>
          </a:xfrm>
          <a:prstGeom prst="rect">
            <a:avLst/>
          </a:prstGeom>
          <a:noFill/>
        </p:spPr>
        <p:txBody>
          <a:bodyPr wrap="none" lIns="0" tIns="0" rIns="0" rtlCol="0">
            <a:spAutoFit/>
          </a:bodyPr>
          <a:lstStyle/>
          <a:p>
            <a:pPr>
              <a:lnSpc>
                <a:spcPts val="2400"/>
              </a:lnSpc>
              <a:tabLst/>
            </a:pPr>
            <a:r>
              <a:rPr lang="en-US" altLang="zh-CN" sz="2495" b="1" dirty="0" smtClean="0">
                <a:solidFill>
                  <a:srgbClr val="595959"/>
                </a:solidFill>
                <a:latin typeface="Calibri" pitchFamily="18" charset="0"/>
                <a:cs typeface="Calibri" pitchFamily="18" charset="0"/>
              </a:rPr>
              <a:t>www.spainsif.es</a:t>
            </a:r>
            <a:r>
              <a:rPr lang="en-US" altLang="zh-CN" sz="2495" dirty="0" smtClean="0">
                <a:latin typeface="Times New Roman" pitchFamily="18" charset="0"/>
                <a:cs typeface="Times New Roman" pitchFamily="18" charset="0"/>
              </a:rPr>
              <a:t>  </a:t>
            </a:r>
            <a:r>
              <a:rPr lang="en-US" altLang="zh-CN" sz="2495" b="1" dirty="0" smtClean="0">
                <a:solidFill>
                  <a:srgbClr val="595959"/>
                </a:solidFill>
                <a:latin typeface="Calibri" pitchFamily="18" charset="0"/>
                <a:cs typeface="Calibri" pitchFamily="18" charset="0"/>
              </a:rPr>
              <a:t>Phone 91</a:t>
            </a:r>
            <a:r>
              <a:rPr lang="en-US" altLang="zh-CN" sz="2495" dirty="0" smtClean="0">
                <a:latin typeface="Times New Roman" pitchFamily="18" charset="0"/>
                <a:cs typeface="Times New Roman" pitchFamily="18" charset="0"/>
              </a:rPr>
              <a:t> </a:t>
            </a:r>
            <a:r>
              <a:rPr lang="en-US" altLang="zh-CN" sz="2495" b="1" dirty="0" smtClean="0">
                <a:solidFill>
                  <a:srgbClr val="595959"/>
                </a:solidFill>
                <a:latin typeface="Calibri" pitchFamily="18" charset="0"/>
                <a:cs typeface="Calibri" pitchFamily="18" charset="0"/>
              </a:rPr>
              <a:t>443</a:t>
            </a:r>
            <a:r>
              <a:rPr lang="en-US" altLang="zh-CN" sz="2495" dirty="0" smtClean="0">
                <a:latin typeface="Times New Roman" pitchFamily="18" charset="0"/>
                <a:cs typeface="Times New Roman" pitchFamily="18" charset="0"/>
              </a:rPr>
              <a:t> </a:t>
            </a:r>
            <a:r>
              <a:rPr lang="en-US" altLang="zh-CN" sz="2495" b="1" dirty="0" smtClean="0">
                <a:solidFill>
                  <a:srgbClr val="595959"/>
                </a:solidFill>
                <a:latin typeface="Calibri" pitchFamily="18" charset="0"/>
                <a:cs typeface="Calibri" pitchFamily="18" charset="0"/>
              </a:rPr>
              <a:t>08</a:t>
            </a:r>
            <a:r>
              <a:rPr lang="en-US" altLang="zh-CN" sz="2495" dirty="0" smtClean="0">
                <a:latin typeface="Times New Roman" pitchFamily="18" charset="0"/>
                <a:cs typeface="Times New Roman" pitchFamily="18" charset="0"/>
              </a:rPr>
              <a:t> </a:t>
            </a:r>
            <a:r>
              <a:rPr lang="en-US" altLang="zh-CN" sz="2495" b="1" dirty="0" smtClean="0">
                <a:solidFill>
                  <a:srgbClr val="595959"/>
                </a:solidFill>
                <a:latin typeface="Calibri" pitchFamily="18" charset="0"/>
                <a:cs typeface="Calibri" pitchFamily="18" charset="0"/>
              </a:rPr>
              <a:t>20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a:off x="655320" y="1697736"/>
            <a:ext cx="7661148" cy="3191255"/>
          </a:xfrm>
          <a:custGeom>
            <a:avLst/>
            <a:gdLst>
              <a:gd name="connsiteX0" fmla="*/ 14477 w 7661148"/>
              <a:gd name="connsiteY0" fmla="*/ 3176777 h 3191255"/>
              <a:gd name="connsiteX1" fmla="*/ 7646670 w 7661148"/>
              <a:gd name="connsiteY1" fmla="*/ 3176777 h 3191255"/>
              <a:gd name="connsiteX2" fmla="*/ 7646670 w 7661148"/>
              <a:gd name="connsiteY2" fmla="*/ 14477 h 3191255"/>
              <a:gd name="connsiteX3" fmla="*/ 14477 w 7661148"/>
              <a:gd name="connsiteY3" fmla="*/ 14477 h 3191255"/>
              <a:gd name="connsiteX4" fmla="*/ 14477 w 7661148"/>
              <a:gd name="connsiteY4" fmla="*/ 3176777 h 3191255"/>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7661148" h="3191255">
                <a:moveTo>
                  <a:pt x="14477" y="3176777"/>
                </a:moveTo>
                <a:lnTo>
                  <a:pt x="7646670" y="3176777"/>
                </a:lnTo>
                <a:lnTo>
                  <a:pt x="7646670" y="14477"/>
                </a:lnTo>
                <a:lnTo>
                  <a:pt x="14477" y="14477"/>
                </a:lnTo>
                <a:lnTo>
                  <a:pt x="14477" y="3176777"/>
                </a:lnTo>
              </a:path>
            </a:pathLst>
          </a:custGeom>
          <a:solidFill>
            <a:srgbClr val="000000">
              <a:alpha val="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27" name="Picture 3"/>
          <p:cNvPicPr>
            <a:picLocks noChangeAspect="1" noChangeArrowheads="1"/>
          </p:cNvPicPr>
          <p:nvPr/>
        </p:nvPicPr>
        <p:blipFill>
          <a:blip r:embed="rId2"/>
          <a:srcRect/>
          <a:stretch>
            <a:fillRect/>
          </a:stretch>
        </p:blipFill>
        <p:spPr bwMode="auto">
          <a:xfrm>
            <a:off x="0" y="114538"/>
            <a:ext cx="9144000" cy="6858000"/>
          </a:xfrm>
          <a:prstGeom prst="rect">
            <a:avLst/>
          </a:prstGeom>
          <a:noFill/>
        </p:spPr>
      </p:pic>
      <p:sp>
        <p:nvSpPr>
          <p:cNvPr id="2" name="TextBox 1"/>
          <p:cNvSpPr txBox="1"/>
          <p:nvPr/>
        </p:nvSpPr>
        <p:spPr>
          <a:xfrm>
            <a:off x="749300" y="622300"/>
            <a:ext cx="3198376" cy="618439"/>
          </a:xfrm>
          <a:prstGeom prst="rect">
            <a:avLst/>
          </a:prstGeom>
          <a:noFill/>
        </p:spPr>
        <p:txBody>
          <a:bodyPr wrap="none" lIns="0" tIns="0" rIns="0" rtlCol="0">
            <a:spAutoFit/>
          </a:bodyPr>
          <a:lstStyle/>
          <a:p>
            <a:pPr>
              <a:lnSpc>
                <a:spcPts val="4400"/>
              </a:lnSpc>
              <a:tabLst/>
            </a:pPr>
            <a:r>
              <a:rPr lang="en-US" altLang="zh-CN" sz="4404" b="1" dirty="0" smtClean="0">
                <a:solidFill>
                  <a:srgbClr val="CB1029"/>
                </a:solidFill>
                <a:latin typeface="Calibri" pitchFamily="18" charset="0"/>
                <a:cs typeface="Calibri" pitchFamily="18" charset="0"/>
              </a:rPr>
              <a:t>Incorporation</a:t>
            </a:r>
          </a:p>
        </p:txBody>
      </p:sp>
      <p:sp>
        <p:nvSpPr>
          <p:cNvPr id="3" name="TextBox 1"/>
          <p:cNvSpPr txBox="1"/>
          <p:nvPr/>
        </p:nvSpPr>
        <p:spPr>
          <a:xfrm>
            <a:off x="788416" y="2225904"/>
            <a:ext cx="7567168" cy="2469907"/>
          </a:xfrm>
          <a:prstGeom prst="rect">
            <a:avLst/>
          </a:prstGeom>
          <a:noFill/>
        </p:spPr>
        <p:txBody>
          <a:bodyPr wrap="square" lIns="0" tIns="0" rIns="0" rtlCol="0">
            <a:spAutoFit/>
          </a:bodyPr>
          <a:lstStyle/>
          <a:p>
            <a:pPr>
              <a:lnSpc>
                <a:spcPts val="2700"/>
              </a:lnSpc>
              <a:tabLst>
                <a:tab pos="76200" algn="l"/>
              </a:tabLst>
            </a:pPr>
            <a:r>
              <a:rPr lang="en-US" altLang="zh-CN" sz="2795" dirty="0" smtClean="0">
                <a:solidFill>
                  <a:srgbClr val="CB1029"/>
                </a:solidFill>
                <a:latin typeface="Calibri" pitchFamily="18" charset="0"/>
                <a:cs typeface="Calibri" pitchFamily="18" charset="0"/>
              </a:rPr>
              <a:t>In 2009,</a:t>
            </a:r>
            <a:r>
              <a:rPr lang="en-US" altLang="zh-CN" sz="2795" dirty="0" smtClean="0">
                <a:latin typeface="Times New Roman" pitchFamily="18" charset="0"/>
                <a:cs typeface="Times New Roman" pitchFamily="18" charset="0"/>
              </a:rPr>
              <a:t> </a:t>
            </a:r>
            <a:r>
              <a:rPr lang="en-US" altLang="zh-CN" sz="2795" dirty="0" smtClean="0">
                <a:solidFill>
                  <a:srgbClr val="CB1029"/>
                </a:solidFill>
                <a:latin typeface="Calibri" pitchFamily="18" charset="0"/>
                <a:cs typeface="Calibri" pitchFamily="18" charset="0"/>
              </a:rPr>
              <a:t>32</a:t>
            </a:r>
            <a:r>
              <a:rPr lang="en-US" altLang="zh-CN" sz="2795" dirty="0" smtClean="0">
                <a:latin typeface="Times New Roman" pitchFamily="18" charset="0"/>
                <a:cs typeface="Times New Roman" pitchFamily="18" charset="0"/>
              </a:rPr>
              <a:t> </a:t>
            </a:r>
            <a:r>
              <a:rPr lang="en-US" altLang="zh-CN" sz="2795" dirty="0" smtClean="0">
                <a:solidFill>
                  <a:srgbClr val="CB1029"/>
                </a:solidFill>
                <a:latin typeface="Calibri" pitchFamily="18" charset="0"/>
                <a:cs typeface="Calibri" pitchFamily="18" charset="0"/>
              </a:rPr>
              <a:t>organizations decide to establish the association</a:t>
            </a:r>
            <a:r>
              <a:rPr lang="en-US" altLang="zh-CN" sz="2798" dirty="0" smtClean="0">
                <a:solidFill>
                  <a:srgbClr val="CB1029"/>
                </a:solidFill>
                <a:latin typeface="Calibri" pitchFamily="18" charset="0"/>
                <a:cs typeface="Calibri" pitchFamily="18" charset="0"/>
              </a:rPr>
              <a:t>, </a:t>
            </a:r>
            <a:r>
              <a:rPr lang="en-US" altLang="zh-CN" sz="2798" dirty="0" smtClean="0">
                <a:latin typeface="Times New Roman" pitchFamily="18" charset="0"/>
                <a:cs typeface="Times New Roman" pitchFamily="18" charset="0"/>
              </a:rPr>
              <a:t> </a:t>
            </a:r>
            <a:r>
              <a:rPr lang="en-US" altLang="zh-CN" sz="2795" dirty="0">
                <a:solidFill>
                  <a:srgbClr val="CB1029"/>
                </a:solidFill>
                <a:latin typeface="Calibri" pitchFamily="18" charset="0"/>
                <a:cs typeface="Calibri" pitchFamily="18" charset="0"/>
              </a:rPr>
              <a:t>with the primary </a:t>
            </a:r>
            <a:r>
              <a:rPr lang="en-US" altLang="zh-CN" sz="2795" dirty="0" smtClean="0">
                <a:solidFill>
                  <a:srgbClr val="CB1029"/>
                </a:solidFill>
                <a:latin typeface="Calibri" pitchFamily="18" charset="0"/>
                <a:cs typeface="Calibri" pitchFamily="18" charset="0"/>
              </a:rPr>
              <a:t>mission of fostering the environmental, social and corporative governance criteria in the investment policies in Spain,</a:t>
            </a:r>
            <a:r>
              <a:rPr lang="en-US" altLang="zh-CN" sz="2795" dirty="0">
                <a:solidFill>
                  <a:srgbClr val="CB1029"/>
                </a:solidFill>
                <a:latin typeface="Calibri" pitchFamily="18" charset="0"/>
                <a:cs typeface="Calibri" pitchFamily="18" charset="0"/>
              </a:rPr>
              <a:t> </a:t>
            </a:r>
            <a:r>
              <a:rPr lang="en-US" sz="2795" dirty="0">
                <a:solidFill>
                  <a:srgbClr val="CB1029"/>
                </a:solidFill>
                <a:latin typeface="Calibri" pitchFamily="18" charset="0"/>
                <a:cs typeface="Calibri" pitchFamily="18" charset="0"/>
              </a:rPr>
              <a:t>by means of the dialogue with the different social groups and contributing to the sustainable development</a:t>
            </a:r>
            <a:r>
              <a:rPr lang="en-US" altLang="zh-CN" sz="2795" dirty="0" smtClean="0">
                <a:solidFill>
                  <a:srgbClr val="CB1029"/>
                </a:solidFill>
                <a:latin typeface="Calibri" pitchFamily="18" charset="0"/>
                <a:cs typeface="Calibri" pitchFamily="18" charset="0"/>
              </a:rPr>
              <a:t>.</a:t>
            </a:r>
            <a:r>
              <a:rPr lang="en-US" altLang="zh-CN" sz="2795" dirty="0" smtClean="0">
                <a:latin typeface="Times New Roman" pitchFamily="18" charset="0"/>
                <a:cs typeface="Times New Roman" pitchFamily="18" charset="0"/>
              </a:rPr>
              <a:t> </a:t>
            </a:r>
            <a:r>
              <a:rPr lang="en-US" altLang="zh-CN" sz="2795" b="1" dirty="0">
                <a:solidFill>
                  <a:srgbClr val="CB1029"/>
                </a:solidFill>
                <a:latin typeface="Calibri" pitchFamily="18" charset="0"/>
                <a:cs typeface="Calibri" pitchFamily="18" charset="0"/>
              </a:rPr>
              <a:t>C</a:t>
            </a:r>
            <a:r>
              <a:rPr lang="en-US" altLang="zh-CN" sz="2795" b="1" dirty="0" smtClean="0">
                <a:solidFill>
                  <a:srgbClr val="CB1029"/>
                </a:solidFill>
                <a:latin typeface="Calibri" pitchFamily="18" charset="0"/>
                <a:cs typeface="Calibri" pitchFamily="18" charset="0"/>
              </a:rPr>
              <a:t>urrently 58 associates.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a:off x="655320" y="2734055"/>
            <a:ext cx="6667500" cy="606551"/>
          </a:xfrm>
          <a:custGeom>
            <a:avLst/>
            <a:gdLst>
              <a:gd name="connsiteX0" fmla="*/ 14477 w 6667500"/>
              <a:gd name="connsiteY0" fmla="*/ 592073 h 606551"/>
              <a:gd name="connsiteX1" fmla="*/ 6653022 w 6667500"/>
              <a:gd name="connsiteY1" fmla="*/ 592073 h 606551"/>
              <a:gd name="connsiteX2" fmla="*/ 6653022 w 6667500"/>
              <a:gd name="connsiteY2" fmla="*/ 14477 h 606551"/>
              <a:gd name="connsiteX3" fmla="*/ 14477 w 6667500"/>
              <a:gd name="connsiteY3" fmla="*/ 14477 h 606551"/>
              <a:gd name="connsiteX4" fmla="*/ 14477 w 6667500"/>
              <a:gd name="connsiteY4" fmla="*/ 592073 h 606551"/>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6667500" h="606551">
                <a:moveTo>
                  <a:pt x="14477" y="592073"/>
                </a:moveTo>
                <a:lnTo>
                  <a:pt x="6653022" y="592073"/>
                </a:lnTo>
                <a:lnTo>
                  <a:pt x="6653022" y="14477"/>
                </a:lnTo>
                <a:lnTo>
                  <a:pt x="14477" y="14477"/>
                </a:lnTo>
                <a:lnTo>
                  <a:pt x="14477" y="592073"/>
                </a:lnTo>
              </a:path>
            </a:pathLst>
          </a:custGeom>
          <a:solidFill>
            <a:srgbClr val="000000">
              <a:alpha val="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Freeform 3"/>
          <p:cNvSpPr/>
          <p:nvPr/>
        </p:nvSpPr>
        <p:spPr>
          <a:xfrm>
            <a:off x="655320" y="1697736"/>
            <a:ext cx="6667500" cy="606551"/>
          </a:xfrm>
          <a:custGeom>
            <a:avLst/>
            <a:gdLst>
              <a:gd name="connsiteX0" fmla="*/ 14477 w 6667500"/>
              <a:gd name="connsiteY0" fmla="*/ 592073 h 606551"/>
              <a:gd name="connsiteX1" fmla="*/ 6653022 w 6667500"/>
              <a:gd name="connsiteY1" fmla="*/ 592073 h 606551"/>
              <a:gd name="connsiteX2" fmla="*/ 6653022 w 6667500"/>
              <a:gd name="connsiteY2" fmla="*/ 14477 h 606551"/>
              <a:gd name="connsiteX3" fmla="*/ 14477 w 6667500"/>
              <a:gd name="connsiteY3" fmla="*/ 14477 h 606551"/>
              <a:gd name="connsiteX4" fmla="*/ 14477 w 6667500"/>
              <a:gd name="connsiteY4" fmla="*/ 592073 h 606551"/>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6667500" h="606551">
                <a:moveTo>
                  <a:pt x="14477" y="592073"/>
                </a:moveTo>
                <a:lnTo>
                  <a:pt x="6653022" y="592073"/>
                </a:lnTo>
                <a:lnTo>
                  <a:pt x="6653022" y="14477"/>
                </a:lnTo>
                <a:lnTo>
                  <a:pt x="14477" y="14477"/>
                </a:lnTo>
                <a:lnTo>
                  <a:pt x="14477" y="592073"/>
                </a:lnTo>
              </a:path>
            </a:pathLst>
          </a:custGeom>
          <a:solidFill>
            <a:srgbClr val="000000">
              <a:alpha val="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Freeform 3"/>
          <p:cNvSpPr/>
          <p:nvPr/>
        </p:nvSpPr>
        <p:spPr>
          <a:xfrm>
            <a:off x="655320" y="3767327"/>
            <a:ext cx="6667500" cy="605028"/>
          </a:xfrm>
          <a:custGeom>
            <a:avLst/>
            <a:gdLst>
              <a:gd name="connsiteX0" fmla="*/ 14477 w 6667500"/>
              <a:gd name="connsiteY0" fmla="*/ 590550 h 605028"/>
              <a:gd name="connsiteX1" fmla="*/ 6653022 w 6667500"/>
              <a:gd name="connsiteY1" fmla="*/ 590550 h 605028"/>
              <a:gd name="connsiteX2" fmla="*/ 6653022 w 6667500"/>
              <a:gd name="connsiteY2" fmla="*/ 14478 h 605028"/>
              <a:gd name="connsiteX3" fmla="*/ 14477 w 6667500"/>
              <a:gd name="connsiteY3" fmla="*/ 14478 h 605028"/>
              <a:gd name="connsiteX4" fmla="*/ 14477 w 6667500"/>
              <a:gd name="connsiteY4" fmla="*/ 590550 h 605028"/>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6667500" h="605028">
                <a:moveTo>
                  <a:pt x="14477" y="590550"/>
                </a:moveTo>
                <a:lnTo>
                  <a:pt x="6653022" y="590550"/>
                </a:lnTo>
                <a:lnTo>
                  <a:pt x="6653022" y="14478"/>
                </a:lnTo>
                <a:lnTo>
                  <a:pt x="14477" y="14478"/>
                </a:lnTo>
                <a:lnTo>
                  <a:pt x="14477" y="590550"/>
                </a:lnTo>
              </a:path>
            </a:pathLst>
          </a:custGeom>
          <a:solidFill>
            <a:srgbClr val="000000">
              <a:alpha val="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Freeform 3"/>
          <p:cNvSpPr/>
          <p:nvPr/>
        </p:nvSpPr>
        <p:spPr>
          <a:xfrm>
            <a:off x="637031" y="4800600"/>
            <a:ext cx="6685788" cy="1036320"/>
          </a:xfrm>
          <a:custGeom>
            <a:avLst/>
            <a:gdLst>
              <a:gd name="connsiteX0" fmla="*/ 14477 w 6685788"/>
              <a:gd name="connsiteY0" fmla="*/ 1021841 h 1036320"/>
              <a:gd name="connsiteX1" fmla="*/ 6671310 w 6685788"/>
              <a:gd name="connsiteY1" fmla="*/ 1021841 h 1036320"/>
              <a:gd name="connsiteX2" fmla="*/ 6671310 w 6685788"/>
              <a:gd name="connsiteY2" fmla="*/ 14478 h 1036320"/>
              <a:gd name="connsiteX3" fmla="*/ 14477 w 6685788"/>
              <a:gd name="connsiteY3" fmla="*/ 14478 h 1036320"/>
              <a:gd name="connsiteX4" fmla="*/ 14477 w 6685788"/>
              <a:gd name="connsiteY4" fmla="*/ 1021841 h 1036320"/>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6685788" h="1036320">
                <a:moveTo>
                  <a:pt x="14477" y="1021841"/>
                </a:moveTo>
                <a:lnTo>
                  <a:pt x="6671310" y="1021841"/>
                </a:lnTo>
                <a:lnTo>
                  <a:pt x="6671310" y="14478"/>
                </a:lnTo>
                <a:lnTo>
                  <a:pt x="14477" y="14478"/>
                </a:lnTo>
                <a:lnTo>
                  <a:pt x="14477" y="1021841"/>
                </a:lnTo>
              </a:path>
            </a:pathLst>
          </a:custGeom>
          <a:solidFill>
            <a:srgbClr val="000000">
              <a:alpha val="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27" name="Picture 3"/>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TextBox 1"/>
          <p:cNvSpPr txBox="1"/>
          <p:nvPr/>
        </p:nvSpPr>
        <p:spPr>
          <a:xfrm>
            <a:off x="749300" y="622300"/>
            <a:ext cx="3570914" cy="610424"/>
          </a:xfrm>
          <a:prstGeom prst="rect">
            <a:avLst/>
          </a:prstGeom>
          <a:noFill/>
        </p:spPr>
        <p:txBody>
          <a:bodyPr wrap="none" lIns="0" tIns="0" rIns="0" rtlCol="0">
            <a:spAutoFit/>
          </a:bodyPr>
          <a:lstStyle/>
          <a:p>
            <a:pPr>
              <a:lnSpc>
                <a:spcPts val="4400"/>
              </a:lnSpc>
              <a:tabLst/>
            </a:pPr>
            <a:r>
              <a:rPr lang="en-US" altLang="zh-CN" sz="4404" b="1" dirty="0" smtClean="0">
                <a:solidFill>
                  <a:srgbClr val="CB1029"/>
                </a:solidFill>
                <a:latin typeface="Calibri" pitchFamily="18" charset="0"/>
                <a:cs typeface="Calibri" pitchFamily="18" charset="0"/>
              </a:rPr>
              <a:t>¿Why</a:t>
            </a:r>
            <a:r>
              <a:rPr lang="en-US" altLang="zh-CN" sz="4404" dirty="0" smtClean="0">
                <a:latin typeface="Times New Roman" pitchFamily="18" charset="0"/>
                <a:cs typeface="Times New Roman" pitchFamily="18" charset="0"/>
              </a:rPr>
              <a:t> </a:t>
            </a:r>
            <a:r>
              <a:rPr lang="en-US" altLang="zh-CN" sz="4404" b="1" dirty="0" smtClean="0">
                <a:solidFill>
                  <a:srgbClr val="CB1029"/>
                </a:solidFill>
                <a:latin typeface="Calibri" pitchFamily="18" charset="0"/>
                <a:cs typeface="Calibri" pitchFamily="18" charset="0"/>
              </a:rPr>
              <a:t>Spainsif?</a:t>
            </a:r>
          </a:p>
        </p:txBody>
      </p:sp>
      <p:sp>
        <p:nvSpPr>
          <p:cNvPr id="7" name="TextBox 1"/>
          <p:cNvSpPr txBox="1"/>
          <p:nvPr/>
        </p:nvSpPr>
        <p:spPr>
          <a:xfrm>
            <a:off x="774700" y="2895600"/>
            <a:ext cx="1456489" cy="400431"/>
          </a:xfrm>
          <a:prstGeom prst="rect">
            <a:avLst/>
          </a:prstGeom>
          <a:noFill/>
        </p:spPr>
        <p:txBody>
          <a:bodyPr wrap="none" lIns="0" tIns="0" rIns="0" rtlCol="0">
            <a:spAutoFit/>
          </a:bodyPr>
          <a:lstStyle/>
          <a:p>
            <a:pPr>
              <a:lnSpc>
                <a:spcPts val="2700"/>
              </a:lnSpc>
              <a:tabLst/>
            </a:pPr>
            <a:r>
              <a:rPr lang="en-US" altLang="zh-CN" sz="2795" dirty="0" smtClean="0">
                <a:solidFill>
                  <a:srgbClr val="CB1029"/>
                </a:solidFill>
                <a:latin typeface="Calibri" pitchFamily="18" charset="0"/>
                <a:cs typeface="Calibri" pitchFamily="18" charset="0"/>
              </a:rPr>
              <a:t>Reference</a:t>
            </a:r>
          </a:p>
        </p:txBody>
      </p:sp>
      <p:sp>
        <p:nvSpPr>
          <p:cNvPr id="8" name="TextBox 1"/>
          <p:cNvSpPr txBox="1"/>
          <p:nvPr/>
        </p:nvSpPr>
        <p:spPr>
          <a:xfrm>
            <a:off x="774700" y="1854200"/>
            <a:ext cx="2560060" cy="400431"/>
          </a:xfrm>
          <a:prstGeom prst="rect">
            <a:avLst/>
          </a:prstGeom>
          <a:noFill/>
        </p:spPr>
        <p:txBody>
          <a:bodyPr wrap="none" lIns="0" tIns="0" rIns="0" rtlCol="0">
            <a:spAutoFit/>
          </a:bodyPr>
          <a:lstStyle/>
          <a:p>
            <a:pPr>
              <a:lnSpc>
                <a:spcPts val="2700"/>
              </a:lnSpc>
              <a:tabLst/>
            </a:pPr>
            <a:r>
              <a:rPr lang="en-US" altLang="zh-CN" sz="2795" dirty="0" smtClean="0">
                <a:solidFill>
                  <a:srgbClr val="CB1029"/>
                </a:solidFill>
                <a:latin typeface="Calibri" pitchFamily="18" charset="0"/>
                <a:cs typeface="Calibri" pitchFamily="18" charset="0"/>
              </a:rPr>
              <a:t>Meeting platform</a:t>
            </a:r>
          </a:p>
        </p:txBody>
      </p:sp>
      <p:sp>
        <p:nvSpPr>
          <p:cNvPr id="9" name="TextBox 1"/>
          <p:cNvSpPr txBox="1"/>
          <p:nvPr/>
        </p:nvSpPr>
        <p:spPr>
          <a:xfrm>
            <a:off x="774700" y="3924300"/>
            <a:ext cx="5472204" cy="392415"/>
          </a:xfrm>
          <a:prstGeom prst="rect">
            <a:avLst/>
          </a:prstGeom>
          <a:noFill/>
        </p:spPr>
        <p:txBody>
          <a:bodyPr wrap="none" lIns="0" tIns="0" rIns="0" rtlCol="0">
            <a:spAutoFit/>
          </a:bodyPr>
          <a:lstStyle/>
          <a:p>
            <a:pPr>
              <a:lnSpc>
                <a:spcPts val="2700"/>
              </a:lnSpc>
              <a:tabLst/>
            </a:pPr>
            <a:r>
              <a:rPr lang="en-US" altLang="zh-CN" sz="2795" dirty="0" smtClean="0">
                <a:solidFill>
                  <a:srgbClr val="CB1029"/>
                </a:solidFill>
                <a:latin typeface="Calibri" pitchFamily="18" charset="0"/>
                <a:cs typeface="Calibri" pitchFamily="18" charset="0"/>
              </a:rPr>
              <a:t>Generate and disseminate knowledge</a:t>
            </a:r>
          </a:p>
        </p:txBody>
      </p:sp>
      <p:sp>
        <p:nvSpPr>
          <p:cNvPr id="10" name="TextBox 1"/>
          <p:cNvSpPr txBox="1"/>
          <p:nvPr/>
        </p:nvSpPr>
        <p:spPr>
          <a:xfrm>
            <a:off x="749301" y="4978400"/>
            <a:ext cx="6489700" cy="746808"/>
          </a:xfrm>
          <a:prstGeom prst="rect">
            <a:avLst/>
          </a:prstGeom>
          <a:noFill/>
        </p:spPr>
        <p:txBody>
          <a:bodyPr wrap="square" lIns="0" tIns="0" rIns="0" rtlCol="0">
            <a:spAutoFit/>
          </a:bodyPr>
          <a:lstStyle/>
          <a:p>
            <a:pPr>
              <a:lnSpc>
                <a:spcPts val="2700"/>
              </a:lnSpc>
              <a:tabLst/>
            </a:pPr>
            <a:r>
              <a:rPr lang="en-US" altLang="zh-CN" sz="2798" dirty="0" smtClean="0">
                <a:solidFill>
                  <a:srgbClr val="CB1029"/>
                </a:solidFill>
                <a:latin typeface="Calibri" pitchFamily="18" charset="0"/>
                <a:cs typeface="Calibri" pitchFamily="18" charset="0"/>
              </a:rPr>
              <a:t>Raise awareness and  promote changes in investment policies</a:t>
            </a:r>
            <a:endParaRPr lang="en-US" altLang="zh-CN" sz="2795" dirty="0" smtClean="0">
              <a:solidFill>
                <a:srgbClr val="CB1029"/>
              </a:solidFill>
              <a:latin typeface="Calibri" pitchFamily="18" charset="0"/>
              <a:cs typeface="Calibri"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srcRect/>
          <a:stretch>
            <a:fillRect/>
          </a:stretch>
        </p:blipFill>
        <p:spPr bwMode="auto">
          <a:xfrm>
            <a:off x="0" y="-76200"/>
            <a:ext cx="9144000" cy="6858000"/>
          </a:xfrm>
          <a:prstGeom prst="rect">
            <a:avLst/>
          </a:prstGeom>
          <a:noFill/>
        </p:spPr>
      </p:pic>
      <p:sp>
        <p:nvSpPr>
          <p:cNvPr id="2" name="TextBox 1"/>
          <p:cNvSpPr txBox="1"/>
          <p:nvPr/>
        </p:nvSpPr>
        <p:spPr>
          <a:xfrm>
            <a:off x="558800" y="622300"/>
            <a:ext cx="4118756" cy="618567"/>
          </a:xfrm>
          <a:prstGeom prst="rect">
            <a:avLst/>
          </a:prstGeom>
          <a:noFill/>
        </p:spPr>
        <p:txBody>
          <a:bodyPr wrap="none" lIns="0" tIns="0" rIns="0" rtlCol="0">
            <a:spAutoFit/>
          </a:bodyPr>
          <a:lstStyle/>
          <a:p>
            <a:pPr>
              <a:lnSpc>
                <a:spcPts val="4400"/>
              </a:lnSpc>
              <a:tabLst/>
            </a:pPr>
            <a:r>
              <a:rPr lang="en-US" altLang="zh-CN" sz="4406" b="1" dirty="0" smtClean="0">
                <a:solidFill>
                  <a:srgbClr val="CB1029"/>
                </a:solidFill>
                <a:latin typeface="Calibri" pitchFamily="18" charset="0"/>
                <a:cs typeface="Calibri" pitchFamily="18" charset="0"/>
              </a:rPr>
              <a:t>Statutory mission</a:t>
            </a:r>
          </a:p>
        </p:txBody>
      </p:sp>
      <p:sp>
        <p:nvSpPr>
          <p:cNvPr id="5" name="TextBox 1"/>
          <p:cNvSpPr txBox="1"/>
          <p:nvPr/>
        </p:nvSpPr>
        <p:spPr>
          <a:xfrm>
            <a:off x="190500" y="3279466"/>
            <a:ext cx="8191500" cy="1154162"/>
          </a:xfrm>
          <a:prstGeom prst="rect">
            <a:avLst/>
          </a:prstGeom>
          <a:noFill/>
        </p:spPr>
        <p:txBody>
          <a:bodyPr wrap="square" lIns="0" tIns="0" rIns="0" rtlCol="0">
            <a:spAutoFit/>
          </a:bodyPr>
          <a:lstStyle/>
          <a:p>
            <a:r>
              <a:rPr lang="en-US" i="1" dirty="0">
                <a:solidFill>
                  <a:srgbClr val="595959"/>
                </a:solidFill>
                <a:latin typeface="Times New Roman" pitchFamily="18" charset="0"/>
                <a:cs typeface="Times New Roman" pitchFamily="18" charset="0"/>
              </a:rPr>
              <a:t>The association aims to be a meeting </a:t>
            </a:r>
            <a:r>
              <a:rPr lang="en-US" i="1" dirty="0" smtClean="0">
                <a:solidFill>
                  <a:srgbClr val="595959"/>
                </a:solidFill>
                <a:latin typeface="Times New Roman" pitchFamily="18" charset="0"/>
                <a:cs typeface="Times New Roman" pitchFamily="18" charset="0"/>
              </a:rPr>
              <a:t>and reference </a:t>
            </a:r>
            <a:r>
              <a:rPr lang="en-US" i="1" dirty="0">
                <a:solidFill>
                  <a:srgbClr val="595959"/>
                </a:solidFill>
                <a:latin typeface="Times New Roman" pitchFamily="18" charset="0"/>
                <a:cs typeface="Times New Roman" pitchFamily="18" charset="0"/>
              </a:rPr>
              <a:t>platform to generate and disseminate knowledge on Socially Responsible Investing (SRI from now on), as well as to raise awareness and drive changes in the investment processes in the investment community, the Public Administration, the companies and the citizenship in general.</a:t>
            </a:r>
            <a:endParaRPr lang="es-ES" i="1" dirty="0">
              <a:solidFill>
                <a:srgbClr val="595959"/>
              </a:solidFill>
              <a:latin typeface="Times New Roman" pitchFamily="18" charset="0"/>
              <a:cs typeface="Times New Roman" pitchFamily="18" charset="0"/>
            </a:endParaRPr>
          </a:p>
        </p:txBody>
      </p:sp>
      <p:sp>
        <p:nvSpPr>
          <p:cNvPr id="6" name="TextBox 1"/>
          <p:cNvSpPr txBox="1"/>
          <p:nvPr/>
        </p:nvSpPr>
        <p:spPr>
          <a:xfrm>
            <a:off x="190500" y="4730551"/>
            <a:ext cx="8305800" cy="600164"/>
          </a:xfrm>
          <a:prstGeom prst="rect">
            <a:avLst/>
          </a:prstGeom>
          <a:noFill/>
        </p:spPr>
        <p:txBody>
          <a:bodyPr wrap="square" lIns="0" tIns="0" rIns="0" rtlCol="0">
            <a:spAutoFit/>
          </a:bodyPr>
          <a:lstStyle/>
          <a:p>
            <a:r>
              <a:rPr lang="en-US" i="1" dirty="0">
                <a:solidFill>
                  <a:srgbClr val="595959"/>
                </a:solidFill>
                <a:latin typeface="Times New Roman" pitchFamily="18" charset="0"/>
                <a:cs typeface="Times New Roman" pitchFamily="18" charset="0"/>
              </a:rPr>
              <a:t>For that purpose the Association is inspired by responsibility, transparency, sustainability, commitment, trust, plurality and independency values.</a:t>
            </a:r>
            <a:endParaRPr lang="es-ES" i="1" dirty="0">
              <a:solidFill>
                <a:srgbClr val="595959"/>
              </a:solidFill>
              <a:latin typeface="Times New Roman" pitchFamily="18" charset="0"/>
              <a:cs typeface="Times New Roman" pitchFamily="18" charset="0"/>
            </a:endParaRPr>
          </a:p>
        </p:txBody>
      </p:sp>
      <p:sp>
        <p:nvSpPr>
          <p:cNvPr id="8" name="TextBox 1"/>
          <p:cNvSpPr txBox="1"/>
          <p:nvPr/>
        </p:nvSpPr>
        <p:spPr>
          <a:xfrm>
            <a:off x="190500" y="2125304"/>
            <a:ext cx="8305800" cy="1154162"/>
          </a:xfrm>
          <a:prstGeom prst="rect">
            <a:avLst/>
          </a:prstGeom>
          <a:noFill/>
        </p:spPr>
        <p:txBody>
          <a:bodyPr wrap="square" lIns="0" tIns="0" rIns="0" rtlCol="0">
            <a:spAutoFit/>
          </a:bodyPr>
          <a:lstStyle/>
          <a:p>
            <a:r>
              <a:rPr lang="en-US" i="1" dirty="0" smtClean="0">
                <a:solidFill>
                  <a:srgbClr val="595959"/>
                </a:solidFill>
                <a:latin typeface="Times New Roman" pitchFamily="18" charset="0"/>
                <a:cs typeface="Times New Roman" pitchFamily="18" charset="0"/>
              </a:rPr>
              <a:t>The </a:t>
            </a:r>
            <a:r>
              <a:rPr lang="en-US" i="1" dirty="0">
                <a:solidFill>
                  <a:srgbClr val="595959"/>
                </a:solidFill>
                <a:latin typeface="Times New Roman" pitchFamily="18" charset="0"/>
                <a:cs typeface="Times New Roman" pitchFamily="18" charset="0"/>
              </a:rPr>
              <a:t>association’s primary mission is to foster the integration of environmental, social, and corporative governance criteria in the investment policies in Spain by means of the dialogue with the different social groups and contributing to the sustainable </a:t>
            </a:r>
            <a:r>
              <a:rPr lang="en-US" i="1" dirty="0" smtClean="0">
                <a:solidFill>
                  <a:srgbClr val="595959"/>
                </a:solidFill>
                <a:latin typeface="Times New Roman" pitchFamily="18" charset="0"/>
                <a:cs typeface="Times New Roman" pitchFamily="18" charset="0"/>
              </a:rPr>
              <a:t>development.</a:t>
            </a:r>
            <a:endParaRPr lang="en-US" altLang="zh-CN" i="1" dirty="0">
              <a:solidFill>
                <a:srgbClr val="595959"/>
              </a:solidFill>
              <a:latin typeface="Times New Roman" pitchFamily="18" charset="0"/>
              <a:cs typeface="Times New Roman" pitchFamily="18" charset="0"/>
            </a:endParaRPr>
          </a:p>
          <a:p>
            <a:endParaRPr lang="es-ES" i="1" dirty="0">
              <a:solidFill>
                <a:srgbClr val="595959"/>
              </a:solidFill>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TextBox 1"/>
          <p:cNvSpPr txBox="1"/>
          <p:nvPr/>
        </p:nvSpPr>
        <p:spPr>
          <a:xfrm>
            <a:off x="469900" y="622300"/>
            <a:ext cx="4602927" cy="841256"/>
          </a:xfrm>
          <a:prstGeom prst="rect">
            <a:avLst/>
          </a:prstGeom>
          <a:noFill/>
        </p:spPr>
        <p:txBody>
          <a:bodyPr wrap="none" lIns="0" tIns="0" rIns="0" rtlCol="0">
            <a:spAutoFit/>
          </a:bodyPr>
          <a:lstStyle/>
          <a:p>
            <a:pPr>
              <a:lnSpc>
                <a:spcPts val="4400"/>
              </a:lnSpc>
              <a:tabLst>
                <a:tab pos="279400" algn="l"/>
              </a:tabLst>
            </a:pPr>
            <a:r>
              <a:rPr lang="en-US" altLang="zh-CN" dirty="0" smtClean="0"/>
              <a:t>	</a:t>
            </a:r>
            <a:r>
              <a:rPr lang="en-US" altLang="zh-CN" sz="4404" b="1" dirty="0" smtClean="0">
                <a:solidFill>
                  <a:srgbClr val="CB1029"/>
                </a:solidFill>
                <a:latin typeface="Calibri" pitchFamily="18" charset="0"/>
                <a:cs typeface="Calibri" pitchFamily="18" charset="0"/>
              </a:rPr>
              <a:t>Associates list (56)</a:t>
            </a:r>
          </a:p>
          <a:p>
            <a:pPr>
              <a:lnSpc>
                <a:spcPts val="1800"/>
              </a:lnSpc>
              <a:tabLst>
                <a:tab pos="279400" algn="l"/>
              </a:tabLst>
            </a:pPr>
            <a:r>
              <a:rPr lang="en-US" altLang="zh-CN" sz="2004" b="1" dirty="0" smtClean="0">
                <a:solidFill>
                  <a:srgbClr val="CB1029"/>
                </a:solidFill>
                <a:latin typeface="Calibri" pitchFamily="18" charset="0"/>
                <a:cs typeface="Calibri" pitchFamily="18" charset="0"/>
              </a:rPr>
              <a:t>GROUP</a:t>
            </a:r>
            <a:r>
              <a:rPr lang="en-US" altLang="zh-CN" sz="2004" dirty="0" smtClean="0">
                <a:latin typeface="Times New Roman" pitchFamily="18" charset="0"/>
                <a:cs typeface="Times New Roman" pitchFamily="18" charset="0"/>
              </a:rPr>
              <a:t> </a:t>
            </a:r>
            <a:r>
              <a:rPr lang="en-US" altLang="zh-CN" sz="2004" b="1" dirty="0" smtClean="0">
                <a:solidFill>
                  <a:srgbClr val="CB1029"/>
                </a:solidFill>
                <a:latin typeface="Calibri" pitchFamily="18" charset="0"/>
                <a:cs typeface="Calibri" pitchFamily="18" charset="0"/>
              </a:rPr>
              <a:t>1:</a:t>
            </a:r>
            <a:r>
              <a:rPr lang="en-US" altLang="zh-CN" sz="2004" dirty="0" smtClean="0">
                <a:latin typeface="Times New Roman" pitchFamily="18" charset="0"/>
                <a:cs typeface="Times New Roman" pitchFamily="18" charset="0"/>
              </a:rPr>
              <a:t> </a:t>
            </a:r>
            <a:r>
              <a:rPr lang="en-US" altLang="zh-CN" sz="2004" b="1" dirty="0" smtClean="0">
                <a:solidFill>
                  <a:srgbClr val="CB1029"/>
                </a:solidFill>
                <a:latin typeface="Calibri" pitchFamily="18" charset="0"/>
                <a:cs typeface="Calibri" pitchFamily="18" charset="0"/>
              </a:rPr>
              <a:t>Financial Institutions (11).</a:t>
            </a:r>
          </a:p>
        </p:txBody>
      </p:sp>
      <p:sp>
        <p:nvSpPr>
          <p:cNvPr id="3" name="TextBox 1"/>
          <p:cNvSpPr txBox="1"/>
          <p:nvPr/>
        </p:nvSpPr>
        <p:spPr>
          <a:xfrm>
            <a:off x="1003300" y="1409700"/>
            <a:ext cx="101600" cy="241300"/>
          </a:xfrm>
          <a:prstGeom prst="rect">
            <a:avLst/>
          </a:prstGeom>
          <a:noFill/>
        </p:spPr>
        <p:txBody>
          <a:bodyPr wrap="none" lIns="0" tIns="0" rIns="0" rtlCol="0">
            <a:spAutoFit/>
          </a:bodyPr>
          <a:lstStyle/>
          <a:p>
            <a:pPr>
              <a:lnSpc>
                <a:spcPts val="1900"/>
              </a:lnSpc>
              <a:tabLst/>
            </a:pPr>
            <a:r>
              <a:rPr lang="en-US" altLang="zh-CN" sz="1800" dirty="0" smtClean="0">
                <a:solidFill>
                  <a:srgbClr val="595959"/>
                </a:solidFill>
                <a:latin typeface="Times New Roman" pitchFamily="18" charset="0"/>
                <a:cs typeface="Times New Roman" pitchFamily="18" charset="0"/>
              </a:rPr>
              <a:t></a:t>
            </a:r>
          </a:p>
        </p:txBody>
      </p:sp>
      <p:sp>
        <p:nvSpPr>
          <p:cNvPr id="4" name="TextBox 1"/>
          <p:cNvSpPr txBox="1"/>
          <p:nvPr/>
        </p:nvSpPr>
        <p:spPr>
          <a:xfrm>
            <a:off x="1346200" y="1447800"/>
            <a:ext cx="7429500" cy="228600"/>
          </a:xfrm>
          <a:prstGeom prst="rect">
            <a:avLst/>
          </a:prstGeom>
          <a:noFill/>
        </p:spPr>
        <p:txBody>
          <a:bodyPr wrap="none" lIns="0" tIns="0" rIns="0" rtlCol="0">
            <a:spAutoFit/>
          </a:bodyPr>
          <a:lstStyle/>
          <a:p>
            <a:pPr>
              <a:lnSpc>
                <a:spcPts val="1800"/>
              </a:lnSpc>
              <a:tabLst/>
            </a:pPr>
            <a:r>
              <a:rPr lang="en-US" altLang="zh-CN" sz="1800" b="1" dirty="0" smtClean="0">
                <a:solidFill>
                  <a:srgbClr val="595959"/>
                </a:solidFill>
                <a:latin typeface="Calibri" pitchFamily="18" charset="0"/>
                <a:cs typeface="Calibri" pitchFamily="18" charset="0"/>
              </a:rPr>
              <a:t>BBVA,</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BANCO</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POPULAR,</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BANKIA,</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TRIODOS</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BANK,</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CECA,</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ATLANTIS</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COMPAÑIA</a:t>
            </a:r>
          </a:p>
        </p:txBody>
      </p:sp>
      <p:sp>
        <p:nvSpPr>
          <p:cNvPr id="5" name="TextBox 1"/>
          <p:cNvSpPr txBox="1"/>
          <p:nvPr/>
        </p:nvSpPr>
        <p:spPr>
          <a:xfrm>
            <a:off x="469900" y="1752600"/>
            <a:ext cx="8493544" cy="1264449"/>
          </a:xfrm>
          <a:prstGeom prst="rect">
            <a:avLst/>
          </a:prstGeom>
          <a:noFill/>
        </p:spPr>
        <p:txBody>
          <a:bodyPr wrap="none" lIns="0" tIns="0" rIns="0" rtlCol="0">
            <a:spAutoFit/>
          </a:bodyPr>
          <a:lstStyle/>
          <a:p>
            <a:pPr>
              <a:lnSpc>
                <a:spcPts val="1800"/>
              </a:lnSpc>
              <a:tabLst>
                <a:tab pos="876300" algn="l"/>
              </a:tabLst>
            </a:pPr>
            <a:r>
              <a:rPr lang="en-US" altLang="zh-CN" dirty="0" smtClean="0"/>
              <a:t>	</a:t>
            </a:r>
            <a:r>
              <a:rPr lang="en-US" altLang="zh-CN" sz="1800" b="1" dirty="0" smtClean="0">
                <a:solidFill>
                  <a:srgbClr val="595959"/>
                </a:solidFill>
                <a:latin typeface="Calibri" pitchFamily="18" charset="0"/>
                <a:cs typeface="Calibri" pitchFamily="18" charset="0"/>
              </a:rPr>
              <a:t>ASEGURADORA,</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CAIXA</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DE</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CREDIT</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DELS</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ENGINYERS,</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PETERCAM</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ESP,</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BANCO</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DE</a:t>
            </a:r>
          </a:p>
          <a:p>
            <a:pPr>
              <a:lnSpc>
                <a:spcPts val="2100"/>
              </a:lnSpc>
              <a:tabLst>
                <a:tab pos="876300" algn="l"/>
              </a:tabLst>
            </a:pPr>
            <a:r>
              <a:rPr lang="en-US" altLang="zh-CN" dirty="0" smtClean="0"/>
              <a:t>	</a:t>
            </a:r>
            <a:r>
              <a:rPr lang="en-US" altLang="zh-CN" sz="1800" b="1" dirty="0" smtClean="0">
                <a:solidFill>
                  <a:srgbClr val="595959"/>
                </a:solidFill>
                <a:latin typeface="Calibri" pitchFamily="18" charset="0"/>
                <a:cs typeface="Calibri" pitchFamily="18" charset="0"/>
              </a:rPr>
              <a:t>CREDITO</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COOPERATIVO</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(GRUPO</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CAJAMAR),</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INSTITUTO</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DE</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CREDITO</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OFICIAL</a:t>
            </a:r>
          </a:p>
          <a:p>
            <a:pPr>
              <a:lnSpc>
                <a:spcPts val="2100"/>
              </a:lnSpc>
              <a:tabLst>
                <a:tab pos="876300" algn="l"/>
              </a:tabLst>
            </a:pPr>
            <a:r>
              <a:rPr lang="en-US" altLang="zh-CN" dirty="0" smtClean="0"/>
              <a:t>	</a:t>
            </a:r>
            <a:r>
              <a:rPr lang="en-US" altLang="zh-CN" sz="1800" b="1" dirty="0" smtClean="0">
                <a:solidFill>
                  <a:srgbClr val="595959"/>
                </a:solidFill>
                <a:latin typeface="Calibri" pitchFamily="18" charset="0"/>
                <a:cs typeface="Calibri" pitchFamily="18" charset="0"/>
              </a:rPr>
              <a:t>(ICO), SEGUROS RGA.</a:t>
            </a:r>
          </a:p>
          <a:p>
            <a:pPr>
              <a:lnSpc>
                <a:spcPts val="1000"/>
              </a:lnSpc>
            </a:pPr>
            <a:endParaRPr lang="en-US" altLang="zh-CN" dirty="0" smtClean="0"/>
          </a:p>
          <a:p>
            <a:pPr>
              <a:lnSpc>
                <a:spcPts val="2500"/>
              </a:lnSpc>
              <a:tabLst>
                <a:tab pos="876300" algn="l"/>
              </a:tabLst>
            </a:pPr>
            <a:r>
              <a:rPr lang="en-US" altLang="zh-CN" sz="2004" b="1" dirty="0" smtClean="0">
                <a:solidFill>
                  <a:srgbClr val="CB1029"/>
                </a:solidFill>
                <a:latin typeface="Calibri" pitchFamily="18" charset="0"/>
                <a:cs typeface="Calibri" pitchFamily="18" charset="0"/>
              </a:rPr>
              <a:t>GROUP</a:t>
            </a:r>
            <a:r>
              <a:rPr lang="en-US" altLang="zh-CN" sz="2004" dirty="0" smtClean="0">
                <a:latin typeface="Times New Roman" pitchFamily="18" charset="0"/>
                <a:cs typeface="Times New Roman" pitchFamily="18" charset="0"/>
              </a:rPr>
              <a:t> </a:t>
            </a:r>
            <a:r>
              <a:rPr lang="en-US" altLang="zh-CN" sz="2004" b="1" dirty="0" smtClean="0">
                <a:solidFill>
                  <a:srgbClr val="CB1029"/>
                </a:solidFill>
                <a:latin typeface="Calibri" pitchFamily="18" charset="0"/>
                <a:cs typeface="Calibri" pitchFamily="18" charset="0"/>
              </a:rPr>
              <a:t>2:</a:t>
            </a:r>
            <a:r>
              <a:rPr lang="en-US" altLang="zh-CN" sz="2004" dirty="0" smtClean="0">
                <a:latin typeface="Times New Roman" pitchFamily="18" charset="0"/>
                <a:cs typeface="Times New Roman" pitchFamily="18" charset="0"/>
              </a:rPr>
              <a:t> </a:t>
            </a:r>
            <a:r>
              <a:rPr lang="en-US" altLang="zh-CN" sz="2004" b="1" dirty="0" smtClean="0">
                <a:solidFill>
                  <a:srgbClr val="CB1029"/>
                </a:solidFill>
                <a:latin typeface="Calibri" pitchFamily="18" charset="0"/>
                <a:cs typeface="Calibri" pitchFamily="18" charset="0"/>
              </a:rPr>
              <a:t>Asset Managers</a:t>
            </a:r>
            <a:r>
              <a:rPr lang="en-US" altLang="zh-CN" sz="2004" dirty="0" smtClean="0">
                <a:latin typeface="Times New Roman" pitchFamily="18" charset="0"/>
                <a:cs typeface="Times New Roman" pitchFamily="18" charset="0"/>
              </a:rPr>
              <a:t> </a:t>
            </a:r>
            <a:r>
              <a:rPr lang="en-US" altLang="zh-CN" sz="2004" b="1" dirty="0" smtClean="0">
                <a:solidFill>
                  <a:srgbClr val="CB1029"/>
                </a:solidFill>
                <a:latin typeface="Calibri" pitchFamily="18" charset="0"/>
                <a:cs typeface="Calibri" pitchFamily="18" charset="0"/>
              </a:rPr>
              <a:t>(18).</a:t>
            </a:r>
          </a:p>
        </p:txBody>
      </p:sp>
      <p:sp>
        <p:nvSpPr>
          <p:cNvPr id="6" name="TextBox 1"/>
          <p:cNvSpPr txBox="1"/>
          <p:nvPr/>
        </p:nvSpPr>
        <p:spPr>
          <a:xfrm>
            <a:off x="1003300" y="2971800"/>
            <a:ext cx="101600" cy="241300"/>
          </a:xfrm>
          <a:prstGeom prst="rect">
            <a:avLst/>
          </a:prstGeom>
          <a:noFill/>
        </p:spPr>
        <p:txBody>
          <a:bodyPr wrap="none" lIns="0" tIns="0" rIns="0" rtlCol="0">
            <a:spAutoFit/>
          </a:bodyPr>
          <a:lstStyle/>
          <a:p>
            <a:pPr>
              <a:lnSpc>
                <a:spcPts val="1900"/>
              </a:lnSpc>
              <a:tabLst/>
            </a:pPr>
            <a:r>
              <a:rPr lang="en-US" altLang="zh-CN" sz="1800" dirty="0" smtClean="0">
                <a:solidFill>
                  <a:srgbClr val="595959"/>
                </a:solidFill>
                <a:latin typeface="Times New Roman" pitchFamily="18" charset="0"/>
                <a:cs typeface="Times New Roman" pitchFamily="18" charset="0"/>
              </a:rPr>
              <a:t></a:t>
            </a:r>
          </a:p>
        </p:txBody>
      </p:sp>
      <p:sp>
        <p:nvSpPr>
          <p:cNvPr id="7" name="TextBox 1"/>
          <p:cNvSpPr txBox="1"/>
          <p:nvPr/>
        </p:nvSpPr>
        <p:spPr>
          <a:xfrm>
            <a:off x="1346200" y="2997200"/>
            <a:ext cx="6846105" cy="276999"/>
          </a:xfrm>
          <a:prstGeom prst="rect">
            <a:avLst/>
          </a:prstGeom>
          <a:noFill/>
        </p:spPr>
        <p:txBody>
          <a:bodyPr wrap="none" lIns="0" tIns="0" rIns="0" rtlCol="0">
            <a:spAutoFit/>
          </a:bodyPr>
          <a:lstStyle/>
          <a:p>
            <a:pPr>
              <a:lnSpc>
                <a:spcPts val="1800"/>
              </a:lnSpc>
              <a:tabLst/>
            </a:pPr>
            <a:r>
              <a:rPr lang="en-US" altLang="zh-CN" sz="1800" b="1" dirty="0" smtClean="0">
                <a:solidFill>
                  <a:srgbClr val="595959"/>
                </a:solidFill>
                <a:latin typeface="Calibri" pitchFamily="18" charset="0"/>
                <a:cs typeface="Calibri" pitchFamily="18" charset="0"/>
              </a:rPr>
              <a:t>CASER,</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FONDITEL,</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SANTANDER</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A.M.,</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PICTET,</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IBERCAJA, GROPAMA A.M</a:t>
            </a:r>
          </a:p>
        </p:txBody>
      </p:sp>
      <p:sp>
        <p:nvSpPr>
          <p:cNvPr id="8" name="TextBox 1"/>
          <p:cNvSpPr txBox="1"/>
          <p:nvPr/>
        </p:nvSpPr>
        <p:spPr>
          <a:xfrm>
            <a:off x="393700" y="3314700"/>
            <a:ext cx="8509830" cy="1187505"/>
          </a:xfrm>
          <a:prstGeom prst="rect">
            <a:avLst/>
          </a:prstGeom>
          <a:noFill/>
        </p:spPr>
        <p:txBody>
          <a:bodyPr wrap="none" lIns="0" tIns="0" rIns="0" rtlCol="0">
            <a:spAutoFit/>
          </a:bodyPr>
          <a:lstStyle/>
          <a:p>
            <a:pPr>
              <a:lnSpc>
                <a:spcPts val="1800"/>
              </a:lnSpc>
              <a:tabLst>
                <a:tab pos="952500" algn="l"/>
              </a:tabLst>
            </a:pPr>
            <a:r>
              <a:rPr lang="en-US" altLang="zh-CN" dirty="0" smtClean="0"/>
              <a:t>	</a:t>
            </a:r>
            <a:r>
              <a:rPr lang="en-US" altLang="zh-CN" sz="1800" b="1" dirty="0" smtClean="0">
                <a:solidFill>
                  <a:srgbClr val="595959"/>
                </a:solidFill>
                <a:latin typeface="Calibri" pitchFamily="18" charset="0"/>
                <a:cs typeface="Calibri" pitchFamily="18" charset="0"/>
              </a:rPr>
              <a:t>AMUNDI</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IBERIA,</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ROBECO,</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NATIXIS</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G.A.M.,</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GENERALI</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IE</a:t>
            </a:r>
            <a:r>
              <a:rPr lang="en-US" altLang="zh-CN" b="1" dirty="0">
                <a:solidFill>
                  <a:srgbClr val="595959"/>
                </a:solidFill>
                <a:latin typeface="Calibri" pitchFamily="18" charset="0"/>
                <a:cs typeface="Calibri" pitchFamily="18" charset="0"/>
              </a:rPr>
              <a:t>, LAZARD</a:t>
            </a:r>
            <a:r>
              <a:rPr lang="en-US" altLang="zh-CN" dirty="0">
                <a:latin typeface="Times New Roman" pitchFamily="18" charset="0"/>
                <a:cs typeface="Times New Roman" pitchFamily="18" charset="0"/>
              </a:rPr>
              <a:t> </a:t>
            </a:r>
            <a:r>
              <a:rPr lang="en-US" altLang="zh-CN" b="1" dirty="0" smtClean="0">
                <a:solidFill>
                  <a:srgbClr val="595959"/>
                </a:solidFill>
                <a:latin typeface="Calibri" pitchFamily="18" charset="0"/>
                <a:cs typeface="Calibri" pitchFamily="18" charset="0"/>
              </a:rPr>
              <a:t>F.G</a:t>
            </a:r>
            <a:r>
              <a:rPr lang="en-US" altLang="zh-CN" b="1" dirty="0">
                <a:solidFill>
                  <a:srgbClr val="595959"/>
                </a:solidFill>
                <a:latin typeface="Calibri" pitchFamily="18" charset="0"/>
                <a:cs typeface="Calibri" pitchFamily="18" charset="0"/>
              </a:rPr>
              <a:t>,</a:t>
            </a:r>
            <a:r>
              <a:rPr lang="en-US" altLang="zh-CN" dirty="0">
                <a:latin typeface="Times New Roman" pitchFamily="18" charset="0"/>
                <a:cs typeface="Times New Roman" pitchFamily="18" charset="0"/>
              </a:rPr>
              <a:t> </a:t>
            </a:r>
            <a:r>
              <a:rPr lang="en-US" altLang="zh-CN" b="1" dirty="0">
                <a:solidFill>
                  <a:srgbClr val="595959"/>
                </a:solidFill>
                <a:latin typeface="Calibri" pitchFamily="18" charset="0"/>
                <a:cs typeface="Calibri" pitchFamily="18" charset="0"/>
              </a:rPr>
              <a:t>TRESSIS,</a:t>
            </a:r>
            <a:r>
              <a:rPr lang="en-US" altLang="zh-CN" dirty="0">
                <a:latin typeface="Times New Roman" pitchFamily="18" charset="0"/>
                <a:cs typeface="Times New Roman" pitchFamily="18" charset="0"/>
              </a:rPr>
              <a:t> </a:t>
            </a:r>
            <a:endParaRPr lang="en-US" altLang="zh-CN" sz="1800" b="1" dirty="0" smtClean="0">
              <a:solidFill>
                <a:srgbClr val="595959"/>
              </a:solidFill>
              <a:latin typeface="Calibri" pitchFamily="18" charset="0"/>
              <a:cs typeface="Calibri" pitchFamily="18" charset="0"/>
            </a:endParaRPr>
          </a:p>
          <a:p>
            <a:pPr>
              <a:lnSpc>
                <a:spcPts val="2100"/>
              </a:lnSpc>
              <a:tabLst>
                <a:tab pos="952500" algn="l"/>
              </a:tabLst>
            </a:pPr>
            <a:r>
              <a:rPr lang="en-US" altLang="zh-CN" dirty="0" smtClean="0"/>
              <a:t>	</a:t>
            </a:r>
            <a:r>
              <a:rPr lang="en-US" altLang="zh-CN" sz="1800" b="1" dirty="0" smtClean="0">
                <a:solidFill>
                  <a:srgbClr val="595959"/>
                </a:solidFill>
                <a:latin typeface="Calibri" pitchFamily="18" charset="0"/>
                <a:cs typeface="Calibri" pitchFamily="18" charset="0"/>
              </a:rPr>
              <a:t>AMBAR</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CAPITAL</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(VIVERGI),</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NORDEA</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PENSIONES</a:t>
            </a:r>
            <a:r>
              <a:rPr lang="en-US" altLang="zh-CN" b="1" dirty="0">
                <a:solidFill>
                  <a:srgbClr val="595959"/>
                </a:solidFill>
                <a:latin typeface="Calibri" pitchFamily="18" charset="0"/>
                <a:cs typeface="Calibri" pitchFamily="18" charset="0"/>
              </a:rPr>
              <a:t>, EDMOND</a:t>
            </a:r>
            <a:r>
              <a:rPr lang="en-US" altLang="zh-CN" dirty="0">
                <a:latin typeface="Times New Roman" pitchFamily="18" charset="0"/>
                <a:cs typeface="Times New Roman" pitchFamily="18" charset="0"/>
              </a:rPr>
              <a:t> </a:t>
            </a:r>
            <a:r>
              <a:rPr lang="en-US" altLang="zh-CN" b="1" dirty="0">
                <a:solidFill>
                  <a:srgbClr val="595959"/>
                </a:solidFill>
                <a:latin typeface="Calibri" pitchFamily="18" charset="0"/>
                <a:cs typeface="Calibri" pitchFamily="18" charset="0"/>
              </a:rPr>
              <a:t>DE</a:t>
            </a:r>
            <a:r>
              <a:rPr lang="en-US" altLang="zh-CN" dirty="0">
                <a:latin typeface="Times New Roman" pitchFamily="18" charset="0"/>
                <a:cs typeface="Times New Roman" pitchFamily="18" charset="0"/>
              </a:rPr>
              <a:t> </a:t>
            </a:r>
            <a:r>
              <a:rPr lang="en-US" altLang="zh-CN" b="1" dirty="0">
                <a:solidFill>
                  <a:srgbClr val="595959"/>
                </a:solidFill>
                <a:latin typeface="Calibri" pitchFamily="18" charset="0"/>
                <a:cs typeface="Calibri" pitchFamily="18" charset="0"/>
              </a:rPr>
              <a:t>ROTHSCHILD,</a:t>
            </a:r>
            <a:endParaRPr lang="en-US" altLang="zh-CN" sz="1800" b="1" dirty="0" smtClean="0">
              <a:solidFill>
                <a:srgbClr val="595959"/>
              </a:solidFill>
              <a:latin typeface="Calibri" pitchFamily="18" charset="0"/>
              <a:cs typeface="Calibri" pitchFamily="18" charset="0"/>
            </a:endParaRPr>
          </a:p>
          <a:p>
            <a:pPr>
              <a:lnSpc>
                <a:spcPts val="2100"/>
              </a:lnSpc>
              <a:tabLst>
                <a:tab pos="952500" algn="l"/>
              </a:tabLst>
            </a:pPr>
            <a:r>
              <a:rPr lang="en-US" altLang="zh-CN" dirty="0" smtClean="0"/>
              <a:t>	</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BNP</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PARIBAS</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I.P.,</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ETICA</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PATRIMONIOS</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EAFI, </a:t>
            </a:r>
            <a:r>
              <a:rPr lang="en-US" altLang="zh-CN" sz="1800" b="1" smtClean="0">
                <a:solidFill>
                  <a:srgbClr val="595959"/>
                </a:solidFill>
                <a:latin typeface="Calibri" pitchFamily="18" charset="0"/>
                <a:cs typeface="Calibri" pitchFamily="18" charset="0"/>
              </a:rPr>
              <a:t>ROBUST </a:t>
            </a:r>
            <a:r>
              <a:rPr lang="en-US" altLang="zh-CN" sz="1800" b="1" smtClean="0">
                <a:solidFill>
                  <a:srgbClr val="595959"/>
                </a:solidFill>
                <a:latin typeface="Calibri" pitchFamily="18" charset="0"/>
                <a:cs typeface="Calibri" pitchFamily="18" charset="0"/>
              </a:rPr>
              <a:t>G.I.</a:t>
            </a:r>
            <a:endParaRPr lang="en-US" altLang="zh-CN" sz="1800" b="1" dirty="0" smtClean="0">
              <a:solidFill>
                <a:srgbClr val="595959"/>
              </a:solidFill>
              <a:latin typeface="Calibri" pitchFamily="18" charset="0"/>
              <a:cs typeface="Calibri" pitchFamily="18" charset="0"/>
            </a:endParaRPr>
          </a:p>
          <a:p>
            <a:pPr>
              <a:lnSpc>
                <a:spcPts val="2900"/>
              </a:lnSpc>
              <a:tabLst>
                <a:tab pos="952500" algn="l"/>
              </a:tabLst>
            </a:pPr>
            <a:r>
              <a:rPr lang="en-US" altLang="zh-CN" sz="2004" b="1" dirty="0" smtClean="0">
                <a:solidFill>
                  <a:srgbClr val="CB1029"/>
                </a:solidFill>
                <a:latin typeface="Calibri" pitchFamily="18" charset="0"/>
                <a:cs typeface="Calibri" pitchFamily="18" charset="0"/>
              </a:rPr>
              <a:t>GROUP</a:t>
            </a:r>
            <a:r>
              <a:rPr lang="en-US" altLang="zh-CN" sz="2004" dirty="0" smtClean="0">
                <a:latin typeface="Times New Roman" pitchFamily="18" charset="0"/>
                <a:cs typeface="Times New Roman" pitchFamily="18" charset="0"/>
              </a:rPr>
              <a:t> </a:t>
            </a:r>
            <a:r>
              <a:rPr lang="en-US" altLang="zh-CN" sz="2004" b="1" dirty="0" smtClean="0">
                <a:solidFill>
                  <a:srgbClr val="CB1029"/>
                </a:solidFill>
                <a:latin typeface="Calibri" pitchFamily="18" charset="0"/>
                <a:cs typeface="Calibri" pitchFamily="18" charset="0"/>
              </a:rPr>
              <a:t>3:</a:t>
            </a:r>
            <a:r>
              <a:rPr lang="en-US" altLang="zh-CN" sz="2004" dirty="0" smtClean="0">
                <a:latin typeface="Times New Roman" pitchFamily="18" charset="0"/>
                <a:cs typeface="Times New Roman" pitchFamily="18" charset="0"/>
              </a:rPr>
              <a:t> </a:t>
            </a:r>
            <a:r>
              <a:rPr lang="en-US" altLang="zh-CN" sz="2004" b="1" dirty="0" smtClean="0">
                <a:solidFill>
                  <a:srgbClr val="CB1029"/>
                </a:solidFill>
                <a:latin typeface="Calibri" pitchFamily="18" charset="0"/>
                <a:cs typeface="Calibri" pitchFamily="18" charset="0"/>
              </a:rPr>
              <a:t>SRI Service Providers and related Academic Centers</a:t>
            </a:r>
            <a:r>
              <a:rPr lang="en-US" altLang="zh-CN" sz="2004" dirty="0" smtClean="0">
                <a:latin typeface="Times New Roman" pitchFamily="18" charset="0"/>
                <a:cs typeface="Times New Roman" pitchFamily="18" charset="0"/>
              </a:rPr>
              <a:t> </a:t>
            </a:r>
            <a:r>
              <a:rPr lang="en-US" altLang="zh-CN" sz="2004" b="1" dirty="0" smtClean="0">
                <a:solidFill>
                  <a:srgbClr val="CB1029"/>
                </a:solidFill>
                <a:latin typeface="Calibri" pitchFamily="18" charset="0"/>
                <a:cs typeface="Calibri" pitchFamily="18" charset="0"/>
              </a:rPr>
              <a:t>(12)</a:t>
            </a:r>
          </a:p>
        </p:txBody>
      </p:sp>
      <p:sp>
        <p:nvSpPr>
          <p:cNvPr id="9" name="TextBox 1"/>
          <p:cNvSpPr txBox="1"/>
          <p:nvPr/>
        </p:nvSpPr>
        <p:spPr>
          <a:xfrm>
            <a:off x="927100" y="4445000"/>
            <a:ext cx="101600" cy="241300"/>
          </a:xfrm>
          <a:prstGeom prst="rect">
            <a:avLst/>
          </a:prstGeom>
          <a:noFill/>
        </p:spPr>
        <p:txBody>
          <a:bodyPr wrap="none" lIns="0" tIns="0" rIns="0" rtlCol="0">
            <a:spAutoFit/>
          </a:bodyPr>
          <a:lstStyle/>
          <a:p>
            <a:pPr>
              <a:lnSpc>
                <a:spcPts val="1900"/>
              </a:lnSpc>
              <a:tabLst/>
            </a:pPr>
            <a:r>
              <a:rPr lang="en-US" altLang="zh-CN" sz="1800" dirty="0" smtClean="0">
                <a:solidFill>
                  <a:srgbClr val="595959"/>
                </a:solidFill>
                <a:latin typeface="Times New Roman" pitchFamily="18" charset="0"/>
                <a:cs typeface="Times New Roman" pitchFamily="18" charset="0"/>
              </a:rPr>
              <a:t></a:t>
            </a:r>
          </a:p>
        </p:txBody>
      </p:sp>
      <p:sp>
        <p:nvSpPr>
          <p:cNvPr id="10" name="TextBox 1"/>
          <p:cNvSpPr txBox="1"/>
          <p:nvPr/>
        </p:nvSpPr>
        <p:spPr>
          <a:xfrm>
            <a:off x="1270000" y="4470400"/>
            <a:ext cx="7543800" cy="228600"/>
          </a:xfrm>
          <a:prstGeom prst="rect">
            <a:avLst/>
          </a:prstGeom>
          <a:noFill/>
        </p:spPr>
        <p:txBody>
          <a:bodyPr wrap="none" lIns="0" tIns="0" rIns="0" rtlCol="0">
            <a:spAutoFit/>
          </a:bodyPr>
          <a:lstStyle/>
          <a:p>
            <a:pPr>
              <a:lnSpc>
                <a:spcPts val="1800"/>
              </a:lnSpc>
              <a:tabLst/>
            </a:pPr>
            <a:r>
              <a:rPr lang="en-US" altLang="zh-CN" sz="1800" b="1" dirty="0" smtClean="0">
                <a:solidFill>
                  <a:srgbClr val="595959"/>
                </a:solidFill>
                <a:latin typeface="Calibri" pitchFamily="18" charset="0"/>
                <a:cs typeface="Calibri" pitchFamily="18" charset="0"/>
              </a:rPr>
              <a:t>VIGEO,</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NOVASTER,</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SUSTAINALYTICS,</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CPPS,</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INSTITUTO</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DE</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EMPRESA</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B.S.</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UNED,</a:t>
            </a:r>
          </a:p>
        </p:txBody>
      </p:sp>
      <p:sp>
        <p:nvSpPr>
          <p:cNvPr id="11" name="TextBox 1"/>
          <p:cNvSpPr txBox="1"/>
          <p:nvPr/>
        </p:nvSpPr>
        <p:spPr>
          <a:xfrm>
            <a:off x="393700" y="4762500"/>
            <a:ext cx="7294176" cy="571951"/>
          </a:xfrm>
          <a:prstGeom prst="rect">
            <a:avLst/>
          </a:prstGeom>
          <a:noFill/>
        </p:spPr>
        <p:txBody>
          <a:bodyPr wrap="none" lIns="0" tIns="0" rIns="0" rtlCol="0">
            <a:spAutoFit/>
          </a:bodyPr>
          <a:lstStyle/>
          <a:p>
            <a:pPr>
              <a:lnSpc>
                <a:spcPts val="1800"/>
              </a:lnSpc>
              <a:tabLst>
                <a:tab pos="876300" algn="l"/>
              </a:tabLst>
            </a:pPr>
            <a:r>
              <a:rPr lang="en-US" altLang="zh-CN" dirty="0" smtClean="0"/>
              <a:t>	</a:t>
            </a:r>
            <a:r>
              <a:rPr lang="en-US" altLang="zh-CN" sz="1800" b="1" dirty="0" smtClean="0">
                <a:solidFill>
                  <a:srgbClr val="595959"/>
                </a:solidFill>
                <a:latin typeface="Calibri" pitchFamily="18" charset="0"/>
                <a:cs typeface="Calibri" pitchFamily="18" charset="0"/>
              </a:rPr>
              <a:t>DEUSTO</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B.S.,</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M.S.C.I.,</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VDOS,</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GAWA</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CAPITAL,</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FEF, MORNINGSTAR.</a:t>
            </a:r>
          </a:p>
          <a:p>
            <a:pPr>
              <a:lnSpc>
                <a:spcPts val="2300"/>
              </a:lnSpc>
              <a:tabLst>
                <a:tab pos="876300" algn="l"/>
              </a:tabLst>
            </a:pPr>
            <a:r>
              <a:rPr lang="en-US" altLang="zh-CN" sz="2006" b="1" dirty="0" smtClean="0">
                <a:solidFill>
                  <a:srgbClr val="CB1029"/>
                </a:solidFill>
                <a:latin typeface="Calibri" pitchFamily="18" charset="0"/>
                <a:cs typeface="Calibri" pitchFamily="18" charset="0"/>
              </a:rPr>
              <a:t>GROUP</a:t>
            </a:r>
            <a:r>
              <a:rPr lang="en-US" altLang="zh-CN" sz="2006" dirty="0" smtClean="0">
                <a:latin typeface="Times New Roman" pitchFamily="18" charset="0"/>
                <a:cs typeface="Times New Roman" pitchFamily="18" charset="0"/>
              </a:rPr>
              <a:t> </a:t>
            </a:r>
            <a:r>
              <a:rPr lang="en-US" altLang="zh-CN" sz="2006" b="1" dirty="0" smtClean="0">
                <a:solidFill>
                  <a:srgbClr val="CB1029"/>
                </a:solidFill>
                <a:latin typeface="Calibri" pitchFamily="18" charset="0"/>
                <a:cs typeface="Calibri" pitchFamily="18" charset="0"/>
              </a:rPr>
              <a:t>4:</a:t>
            </a:r>
            <a:r>
              <a:rPr lang="en-US" altLang="zh-CN" sz="2006" dirty="0" smtClean="0">
                <a:latin typeface="Times New Roman" pitchFamily="18" charset="0"/>
                <a:cs typeface="Times New Roman" pitchFamily="18" charset="0"/>
              </a:rPr>
              <a:t>  </a:t>
            </a:r>
            <a:r>
              <a:rPr lang="en-US" altLang="zh-CN" sz="2006" b="1" dirty="0" smtClean="0">
                <a:solidFill>
                  <a:srgbClr val="CB1029"/>
                </a:solidFill>
                <a:latin typeface="Calibri" pitchFamily="18" charset="0"/>
                <a:cs typeface="Calibri" pitchFamily="18" charset="0"/>
              </a:rPr>
              <a:t>Nonprofit Organizations (15).</a:t>
            </a:r>
          </a:p>
        </p:txBody>
      </p:sp>
      <p:sp>
        <p:nvSpPr>
          <p:cNvPr id="12" name="TextBox 1"/>
          <p:cNvSpPr txBox="1"/>
          <p:nvPr/>
        </p:nvSpPr>
        <p:spPr>
          <a:xfrm>
            <a:off x="927100" y="5562600"/>
            <a:ext cx="101600" cy="241300"/>
          </a:xfrm>
          <a:prstGeom prst="rect">
            <a:avLst/>
          </a:prstGeom>
          <a:noFill/>
        </p:spPr>
        <p:txBody>
          <a:bodyPr wrap="none" lIns="0" tIns="0" rIns="0" rtlCol="0">
            <a:spAutoFit/>
          </a:bodyPr>
          <a:lstStyle/>
          <a:p>
            <a:pPr>
              <a:lnSpc>
                <a:spcPts val="1900"/>
              </a:lnSpc>
              <a:tabLst/>
            </a:pPr>
            <a:r>
              <a:rPr lang="en-US" altLang="zh-CN" sz="1800" dirty="0" smtClean="0">
                <a:solidFill>
                  <a:srgbClr val="595959"/>
                </a:solidFill>
                <a:latin typeface="Times New Roman" pitchFamily="18" charset="0"/>
                <a:cs typeface="Times New Roman" pitchFamily="18" charset="0"/>
              </a:rPr>
              <a:t></a:t>
            </a:r>
          </a:p>
        </p:txBody>
      </p:sp>
      <p:sp>
        <p:nvSpPr>
          <p:cNvPr id="13" name="TextBox 1"/>
          <p:cNvSpPr txBox="1"/>
          <p:nvPr/>
        </p:nvSpPr>
        <p:spPr>
          <a:xfrm>
            <a:off x="1270000" y="5410651"/>
            <a:ext cx="6819900" cy="228600"/>
          </a:xfrm>
          <a:prstGeom prst="rect">
            <a:avLst/>
          </a:prstGeom>
          <a:noFill/>
        </p:spPr>
        <p:txBody>
          <a:bodyPr wrap="none" lIns="0" tIns="0" rIns="0" rtlCol="0">
            <a:spAutoFit/>
          </a:bodyPr>
          <a:lstStyle/>
          <a:p>
            <a:pPr>
              <a:lnSpc>
                <a:spcPts val="1800"/>
              </a:lnSpc>
              <a:tabLst/>
            </a:pPr>
            <a:r>
              <a:rPr lang="en-US" altLang="zh-CN" sz="1800" b="1" dirty="0" smtClean="0">
                <a:solidFill>
                  <a:srgbClr val="595959"/>
                </a:solidFill>
                <a:latin typeface="Calibri" pitchFamily="18" charset="0"/>
                <a:cs typeface="Calibri" pitchFamily="18" charset="0"/>
              </a:rPr>
              <a:t>ESF,</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ECODES,</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FETS,</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AECA,</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FORETICA,</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CREAS,</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AERI,</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CDP,</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FUNDACIÓN</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ISIS,</a:t>
            </a:r>
          </a:p>
        </p:txBody>
      </p:sp>
      <p:sp>
        <p:nvSpPr>
          <p:cNvPr id="14" name="TextBox 1"/>
          <p:cNvSpPr txBox="1"/>
          <p:nvPr/>
        </p:nvSpPr>
        <p:spPr>
          <a:xfrm>
            <a:off x="399576" y="5709171"/>
            <a:ext cx="5684441" cy="879728"/>
          </a:xfrm>
          <a:prstGeom prst="rect">
            <a:avLst/>
          </a:prstGeom>
          <a:noFill/>
        </p:spPr>
        <p:txBody>
          <a:bodyPr wrap="none" lIns="0" tIns="0" rIns="0" rtlCol="0">
            <a:spAutoFit/>
          </a:bodyPr>
          <a:lstStyle/>
          <a:p>
            <a:pPr>
              <a:lnSpc>
                <a:spcPts val="1800"/>
              </a:lnSpc>
              <a:tabLst>
                <a:tab pos="863600" algn="l"/>
                <a:tab pos="889000" algn="l"/>
              </a:tabLst>
            </a:pPr>
            <a:r>
              <a:rPr lang="en-US" altLang="zh-CN" dirty="0" smtClean="0"/>
              <a:t>		</a:t>
            </a:r>
            <a:r>
              <a:rPr lang="en-US" altLang="zh-CN" sz="1800" b="1" dirty="0" smtClean="0">
                <a:solidFill>
                  <a:srgbClr val="595959"/>
                </a:solidFill>
                <a:latin typeface="Calibri" pitchFamily="18" charset="0"/>
                <a:cs typeface="Calibri" pitchFamily="18" charset="0"/>
              </a:rPr>
              <a:t>FUNDACIÓN</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AFI,</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U.</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JAUME</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I.,</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FUNDACIÓN</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ONCE,</a:t>
            </a:r>
          </a:p>
          <a:p>
            <a:pPr>
              <a:lnSpc>
                <a:spcPts val="2100"/>
              </a:lnSpc>
              <a:tabLst>
                <a:tab pos="863600" algn="l"/>
                <a:tab pos="889000" algn="l"/>
              </a:tabLst>
            </a:pPr>
            <a:r>
              <a:rPr lang="en-US" altLang="zh-CN" dirty="0" smtClean="0"/>
              <a:t>	</a:t>
            </a:r>
            <a:r>
              <a:rPr lang="en-US" altLang="zh-CN" sz="1800" b="1" dirty="0" smtClean="0">
                <a:solidFill>
                  <a:srgbClr val="595959"/>
                </a:solidFill>
                <a:latin typeface="Calibri" pitchFamily="18" charset="0"/>
                <a:cs typeface="Calibri" pitchFamily="18" charset="0"/>
              </a:rPr>
              <a:t>OCOPEN,</a:t>
            </a:r>
            <a:r>
              <a:rPr lang="en-US" altLang="zh-CN" sz="1800" dirty="0" smtClean="0">
                <a:latin typeface="Times New Roman" pitchFamily="18" charset="0"/>
                <a:cs typeface="Times New Roman" pitchFamily="18" charset="0"/>
              </a:rPr>
              <a:t> </a:t>
            </a:r>
            <a:r>
              <a:rPr lang="en-US" altLang="zh-CN" sz="1800" b="1" dirty="0" smtClean="0">
                <a:solidFill>
                  <a:srgbClr val="595959"/>
                </a:solidFill>
                <a:latin typeface="Calibri" pitchFamily="18" charset="0"/>
                <a:cs typeface="Calibri" pitchFamily="18" charset="0"/>
              </a:rPr>
              <a:t>ASGECO</a:t>
            </a:r>
            <a:r>
              <a:rPr lang="en-US" altLang="zh-CN" b="1" dirty="0">
                <a:solidFill>
                  <a:srgbClr val="595959"/>
                </a:solidFill>
                <a:latin typeface="Calibri" pitchFamily="18" charset="0"/>
                <a:cs typeface="Calibri" pitchFamily="18" charset="0"/>
              </a:rPr>
              <a:t>, FUNDACIÓN MÁS FAMILIA</a:t>
            </a:r>
            <a:r>
              <a:rPr lang="en-US" altLang="zh-CN" sz="1800" b="1" dirty="0" smtClean="0">
                <a:solidFill>
                  <a:srgbClr val="595959"/>
                </a:solidFill>
                <a:latin typeface="Calibri" pitchFamily="18" charset="0"/>
                <a:cs typeface="Calibri" pitchFamily="18" charset="0"/>
              </a:rPr>
              <a:t>.</a:t>
            </a:r>
          </a:p>
          <a:p>
            <a:pPr>
              <a:lnSpc>
                <a:spcPts val="2600"/>
              </a:lnSpc>
              <a:tabLst>
                <a:tab pos="863600" algn="l"/>
                <a:tab pos="889000" algn="l"/>
              </a:tabLst>
            </a:pPr>
            <a:r>
              <a:rPr lang="en-US" altLang="zh-CN" sz="2004" b="1" dirty="0" smtClean="0">
                <a:solidFill>
                  <a:srgbClr val="CB1029"/>
                </a:solidFill>
                <a:latin typeface="Calibri" pitchFamily="18" charset="0"/>
                <a:cs typeface="Calibri" pitchFamily="18" charset="0"/>
              </a:rPr>
              <a:t>GROUP</a:t>
            </a:r>
            <a:r>
              <a:rPr lang="en-US" altLang="zh-CN" sz="2004" dirty="0" smtClean="0">
                <a:latin typeface="Times New Roman" pitchFamily="18" charset="0"/>
                <a:cs typeface="Times New Roman" pitchFamily="18" charset="0"/>
              </a:rPr>
              <a:t> </a:t>
            </a:r>
            <a:r>
              <a:rPr lang="en-US" altLang="zh-CN" sz="2004" b="1" dirty="0" smtClean="0">
                <a:solidFill>
                  <a:srgbClr val="CB1029"/>
                </a:solidFill>
                <a:latin typeface="Calibri" pitchFamily="18" charset="0"/>
                <a:cs typeface="Calibri" pitchFamily="18" charset="0"/>
              </a:rPr>
              <a:t>5:</a:t>
            </a:r>
            <a:r>
              <a:rPr lang="en-US" altLang="zh-CN" sz="2004" dirty="0" smtClean="0">
                <a:latin typeface="Times New Roman" pitchFamily="18" charset="0"/>
                <a:cs typeface="Times New Roman" pitchFamily="18" charset="0"/>
              </a:rPr>
              <a:t>  </a:t>
            </a:r>
            <a:r>
              <a:rPr lang="en-US" altLang="zh-CN" sz="2004" b="1" dirty="0" smtClean="0">
                <a:solidFill>
                  <a:srgbClr val="CB1029"/>
                </a:solidFill>
                <a:latin typeface="Calibri" pitchFamily="18" charset="0"/>
                <a:cs typeface="Calibri" pitchFamily="18" charset="0"/>
              </a:rPr>
              <a:t>Trade Unions</a:t>
            </a:r>
            <a:r>
              <a:rPr lang="en-US" altLang="zh-CN" sz="2004" dirty="0" smtClean="0">
                <a:latin typeface="Times New Roman" pitchFamily="18" charset="0"/>
                <a:cs typeface="Times New Roman" pitchFamily="18" charset="0"/>
              </a:rPr>
              <a:t> </a:t>
            </a:r>
            <a:r>
              <a:rPr lang="en-US" altLang="zh-CN" sz="2004" b="1" dirty="0" smtClean="0">
                <a:solidFill>
                  <a:srgbClr val="CB1029"/>
                </a:solidFill>
                <a:latin typeface="Calibri" pitchFamily="18" charset="0"/>
                <a:cs typeface="Calibri" pitchFamily="18" charset="0"/>
              </a:rPr>
              <a:t>(2).</a:t>
            </a:r>
            <a:r>
              <a:rPr lang="en-US" altLang="zh-CN" sz="2004" dirty="0" smtClean="0">
                <a:latin typeface="Times New Roman" pitchFamily="18" charset="0"/>
                <a:cs typeface="Times New Roman" pitchFamily="18" charset="0"/>
              </a:rPr>
              <a:t>  </a:t>
            </a:r>
            <a:r>
              <a:rPr lang="en-US" altLang="zh-CN" sz="2004" b="1" dirty="0" smtClean="0">
                <a:solidFill>
                  <a:srgbClr val="595959"/>
                </a:solidFill>
                <a:latin typeface="Calibri" pitchFamily="18" charset="0"/>
                <a:cs typeface="Calibri" pitchFamily="18" charset="0"/>
              </a:rPr>
              <a:t>CCOO,</a:t>
            </a:r>
            <a:r>
              <a:rPr lang="en-US" altLang="zh-CN" sz="2004" dirty="0" smtClean="0">
                <a:latin typeface="Times New Roman" pitchFamily="18" charset="0"/>
                <a:cs typeface="Times New Roman" pitchFamily="18" charset="0"/>
              </a:rPr>
              <a:t> </a:t>
            </a:r>
            <a:r>
              <a:rPr lang="en-US" altLang="zh-CN" sz="2004" b="1" dirty="0" smtClean="0">
                <a:solidFill>
                  <a:srgbClr val="595959"/>
                </a:solidFill>
                <a:latin typeface="Calibri" pitchFamily="18" charset="0"/>
                <a:cs typeface="Calibri" pitchFamily="18" charset="0"/>
              </a:rPr>
              <a:t>UGT</a:t>
            </a:r>
            <a:r>
              <a:rPr lang="en-US" altLang="zh-CN" sz="1596" dirty="0" smtClean="0">
                <a:latin typeface="Times New Roman" pitchFamily="18" charset="0"/>
                <a:cs typeface="Times New Roman" pitchFamily="18" charset="0"/>
              </a:rPr>
              <a:t> </a:t>
            </a:r>
            <a:r>
              <a:rPr lang="en-US" altLang="zh-CN" sz="1596" b="1" dirty="0" smtClean="0">
                <a:solidFill>
                  <a:srgbClr val="595959"/>
                </a:solidFill>
                <a:latin typeface="Times New Roman" pitchFamily="18" charset="0"/>
                <a:cs typeface="Times New Roman" pitchFamily="18" charset="0"/>
              </a:rPr>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a:off x="3432809" y="1704594"/>
            <a:ext cx="1807464" cy="644651"/>
          </a:xfrm>
          <a:custGeom>
            <a:avLst/>
            <a:gdLst>
              <a:gd name="connsiteX0" fmla="*/ 0 w 1807464"/>
              <a:gd name="connsiteY0" fmla="*/ 644651 h 644651"/>
              <a:gd name="connsiteX1" fmla="*/ 1807464 w 1807464"/>
              <a:gd name="connsiteY1" fmla="*/ 644651 h 644651"/>
              <a:gd name="connsiteX2" fmla="*/ 1807464 w 1807464"/>
              <a:gd name="connsiteY2" fmla="*/ 0 h 644651"/>
              <a:gd name="connsiteX3" fmla="*/ 0 w 1807464"/>
              <a:gd name="connsiteY3" fmla="*/ 0 h 644651"/>
              <a:gd name="connsiteX4" fmla="*/ 0 w 1807464"/>
              <a:gd name="connsiteY4" fmla="*/ 644651 h 644651"/>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1807464" h="644651">
                <a:moveTo>
                  <a:pt x="0" y="644651"/>
                </a:moveTo>
                <a:lnTo>
                  <a:pt x="1807464" y="644651"/>
                </a:lnTo>
                <a:lnTo>
                  <a:pt x="1807464" y="0"/>
                </a:lnTo>
                <a:lnTo>
                  <a:pt x="0" y="0"/>
                </a:lnTo>
                <a:lnTo>
                  <a:pt x="0" y="644651"/>
                </a:lnTo>
              </a:path>
            </a:pathLst>
          </a:custGeom>
          <a:solidFill>
            <a:srgbClr val="FFC000">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Freeform 3"/>
          <p:cNvSpPr/>
          <p:nvPr/>
        </p:nvSpPr>
        <p:spPr>
          <a:xfrm>
            <a:off x="3419855" y="1691639"/>
            <a:ext cx="1833372" cy="670559"/>
          </a:xfrm>
          <a:custGeom>
            <a:avLst/>
            <a:gdLst>
              <a:gd name="connsiteX0" fmla="*/ 12953 w 1833372"/>
              <a:gd name="connsiteY0" fmla="*/ 657605 h 670559"/>
              <a:gd name="connsiteX1" fmla="*/ 1820417 w 1833372"/>
              <a:gd name="connsiteY1" fmla="*/ 657605 h 670559"/>
              <a:gd name="connsiteX2" fmla="*/ 1820417 w 1833372"/>
              <a:gd name="connsiteY2" fmla="*/ 12954 h 670559"/>
              <a:gd name="connsiteX3" fmla="*/ 12953 w 1833372"/>
              <a:gd name="connsiteY3" fmla="*/ 12954 h 670559"/>
              <a:gd name="connsiteX4" fmla="*/ 12953 w 1833372"/>
              <a:gd name="connsiteY4" fmla="*/ 657605 h 670559"/>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1833372" h="670559">
                <a:moveTo>
                  <a:pt x="12953" y="657605"/>
                </a:moveTo>
                <a:lnTo>
                  <a:pt x="1820417" y="657605"/>
                </a:lnTo>
                <a:lnTo>
                  <a:pt x="1820417" y="12954"/>
                </a:lnTo>
                <a:lnTo>
                  <a:pt x="12953" y="12954"/>
                </a:lnTo>
                <a:lnTo>
                  <a:pt x="12953" y="657605"/>
                </a:lnTo>
              </a:path>
            </a:pathLst>
          </a:custGeom>
          <a:solidFill>
            <a:srgbClr val="000000">
              <a:alpha val="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Freeform 3"/>
          <p:cNvSpPr/>
          <p:nvPr/>
        </p:nvSpPr>
        <p:spPr>
          <a:xfrm>
            <a:off x="3499103" y="2650235"/>
            <a:ext cx="1732788" cy="938784"/>
          </a:xfrm>
          <a:custGeom>
            <a:avLst/>
            <a:gdLst>
              <a:gd name="connsiteX0" fmla="*/ 0 w 1732788"/>
              <a:gd name="connsiteY0" fmla="*/ 938784 h 938784"/>
              <a:gd name="connsiteX1" fmla="*/ 1732788 w 1732788"/>
              <a:gd name="connsiteY1" fmla="*/ 938784 h 938784"/>
              <a:gd name="connsiteX2" fmla="*/ 1732788 w 1732788"/>
              <a:gd name="connsiteY2" fmla="*/ 0 h 938784"/>
              <a:gd name="connsiteX3" fmla="*/ 0 w 1732788"/>
              <a:gd name="connsiteY3" fmla="*/ 0 h 938784"/>
              <a:gd name="connsiteX4" fmla="*/ 0 w 1732788"/>
              <a:gd name="connsiteY4" fmla="*/ 938784 h 938784"/>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1732788" h="938784">
                <a:moveTo>
                  <a:pt x="0" y="938784"/>
                </a:moveTo>
                <a:lnTo>
                  <a:pt x="1732788" y="938784"/>
                </a:lnTo>
                <a:lnTo>
                  <a:pt x="1732788" y="0"/>
                </a:lnTo>
                <a:lnTo>
                  <a:pt x="0" y="0"/>
                </a:lnTo>
                <a:lnTo>
                  <a:pt x="0" y="938784"/>
                </a:lnTo>
              </a:path>
            </a:pathLst>
          </a:custGeom>
          <a:solidFill>
            <a:srgbClr val="DC152D">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Freeform 3"/>
          <p:cNvSpPr/>
          <p:nvPr/>
        </p:nvSpPr>
        <p:spPr>
          <a:xfrm>
            <a:off x="4346447" y="2339339"/>
            <a:ext cx="39623" cy="353948"/>
          </a:xfrm>
          <a:custGeom>
            <a:avLst/>
            <a:gdLst>
              <a:gd name="connsiteX0" fmla="*/ 9905 w 39623"/>
              <a:gd name="connsiteY0" fmla="*/ 344042 h 353948"/>
              <a:gd name="connsiteX1" fmla="*/ 9905 w 39623"/>
              <a:gd name="connsiteY1" fmla="*/ 9905 h 353948"/>
            </a:gdLst>
            <a:ahLst/>
            <a:cxnLst>
              <a:cxn ang="0">
                <a:pos x="connsiteX0" y="connsiteY0"/>
              </a:cxn>
              <a:cxn ang="1">
                <a:pos x="connsiteX1" y="connsiteY1"/>
              </a:cxn>
            </a:cxnLst>
            <a:rect l="l" t="t" r="r" b="b"/>
            <a:pathLst>
              <a:path w="39623" h="353948">
                <a:moveTo>
                  <a:pt x="9905" y="344042"/>
                </a:moveTo>
                <a:lnTo>
                  <a:pt x="9905" y="9905"/>
                </a:lnTo>
              </a:path>
            </a:pathLst>
          </a:custGeom>
          <a:ln w="25400">
            <a:solidFill>
              <a:srgbClr val="808080">
                <a:alpha val="100000"/>
              </a:srgb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7" name="Freeform 3"/>
          <p:cNvSpPr/>
          <p:nvPr/>
        </p:nvSpPr>
        <p:spPr>
          <a:xfrm>
            <a:off x="5245353" y="1758442"/>
            <a:ext cx="535432" cy="2414523"/>
          </a:xfrm>
          <a:custGeom>
            <a:avLst/>
            <a:gdLst>
              <a:gd name="connsiteX0" fmla="*/ 529082 w 535432"/>
              <a:gd name="connsiteY0" fmla="*/ 2408173 h 2414523"/>
              <a:gd name="connsiteX1" fmla="*/ 267716 w 535432"/>
              <a:gd name="connsiteY1" fmla="*/ 2261869 h 2414523"/>
              <a:gd name="connsiteX2" fmla="*/ 267716 w 535432"/>
              <a:gd name="connsiteY2" fmla="*/ 1516379 h 2414523"/>
              <a:gd name="connsiteX3" fmla="*/ 6350 w 535432"/>
              <a:gd name="connsiteY3" fmla="*/ 1369948 h 2414523"/>
              <a:gd name="connsiteX4" fmla="*/ 267716 w 535432"/>
              <a:gd name="connsiteY4" fmla="*/ 1223644 h 2414523"/>
              <a:gd name="connsiteX5" fmla="*/ 267716 w 535432"/>
              <a:gd name="connsiteY5" fmla="*/ 152653 h 2414523"/>
              <a:gd name="connsiteX6" fmla="*/ 529082 w 535432"/>
              <a:gd name="connsiteY6" fmla="*/ 6350 h 2414523"/>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Lst>
            <a:rect l="l" t="t" r="r" b="b"/>
            <a:pathLst>
              <a:path w="535432" h="2414523">
                <a:moveTo>
                  <a:pt x="529082" y="2408173"/>
                </a:moveTo>
                <a:cubicBezTo>
                  <a:pt x="384683" y="2408173"/>
                  <a:pt x="267716" y="2342642"/>
                  <a:pt x="267716" y="2261869"/>
                </a:cubicBezTo>
                <a:lnTo>
                  <a:pt x="267716" y="1516379"/>
                </a:lnTo>
                <a:cubicBezTo>
                  <a:pt x="267716" y="1435480"/>
                  <a:pt x="150749" y="1369948"/>
                  <a:pt x="6350" y="1369948"/>
                </a:cubicBezTo>
                <a:cubicBezTo>
                  <a:pt x="150749" y="1369948"/>
                  <a:pt x="267716" y="1304543"/>
                  <a:pt x="267716" y="1223644"/>
                </a:cubicBezTo>
                <a:lnTo>
                  <a:pt x="267716" y="152653"/>
                </a:lnTo>
                <a:cubicBezTo>
                  <a:pt x="267716" y="71881"/>
                  <a:pt x="384683" y="6350"/>
                  <a:pt x="529082" y="6350"/>
                </a:cubicBezTo>
              </a:path>
            </a:pathLst>
          </a:custGeom>
          <a:ln w="12700">
            <a:solidFill>
              <a:srgbClr val="7F7F7F">
                <a:alpha val="100000"/>
              </a:srgb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8" name="Freeform 3"/>
          <p:cNvSpPr/>
          <p:nvPr/>
        </p:nvSpPr>
        <p:spPr>
          <a:xfrm>
            <a:off x="5774435" y="1869948"/>
            <a:ext cx="2427732" cy="1304544"/>
          </a:xfrm>
          <a:custGeom>
            <a:avLst/>
            <a:gdLst>
              <a:gd name="connsiteX0" fmla="*/ 0 w 2427732"/>
              <a:gd name="connsiteY0" fmla="*/ 1304544 h 1304544"/>
              <a:gd name="connsiteX1" fmla="*/ 2427732 w 2427732"/>
              <a:gd name="connsiteY1" fmla="*/ 1304544 h 1304544"/>
              <a:gd name="connsiteX2" fmla="*/ 2427732 w 2427732"/>
              <a:gd name="connsiteY2" fmla="*/ 0 h 1304544"/>
              <a:gd name="connsiteX3" fmla="*/ 0 w 2427732"/>
              <a:gd name="connsiteY3" fmla="*/ 0 h 1304544"/>
              <a:gd name="connsiteX4" fmla="*/ 0 w 2427732"/>
              <a:gd name="connsiteY4" fmla="*/ 1304544 h 1304544"/>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2427732" h="1304544">
                <a:moveTo>
                  <a:pt x="0" y="1304544"/>
                </a:moveTo>
                <a:lnTo>
                  <a:pt x="2427732" y="1304544"/>
                </a:lnTo>
                <a:lnTo>
                  <a:pt x="2427732" y="0"/>
                </a:lnTo>
                <a:lnTo>
                  <a:pt x="0" y="0"/>
                </a:lnTo>
                <a:lnTo>
                  <a:pt x="0" y="1304544"/>
                </a:lnTo>
              </a:path>
            </a:pathLst>
          </a:custGeom>
          <a:solidFill>
            <a:srgbClr val="FFFFFF">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Freeform 3"/>
          <p:cNvSpPr/>
          <p:nvPr/>
        </p:nvSpPr>
        <p:spPr>
          <a:xfrm>
            <a:off x="2510027" y="2852927"/>
            <a:ext cx="1054608" cy="225552"/>
          </a:xfrm>
          <a:custGeom>
            <a:avLst/>
            <a:gdLst>
              <a:gd name="connsiteX0" fmla="*/ 0 w 1054608"/>
              <a:gd name="connsiteY0" fmla="*/ 112776 h 225552"/>
              <a:gd name="connsiteX1" fmla="*/ 527304 w 1054608"/>
              <a:gd name="connsiteY1" fmla="*/ 0 h 225552"/>
              <a:gd name="connsiteX2" fmla="*/ 527304 w 1054608"/>
              <a:gd name="connsiteY2" fmla="*/ 56388 h 225552"/>
              <a:gd name="connsiteX3" fmla="*/ 1054607 w 1054608"/>
              <a:gd name="connsiteY3" fmla="*/ 56388 h 225552"/>
              <a:gd name="connsiteX4" fmla="*/ 1054607 w 1054608"/>
              <a:gd name="connsiteY4" fmla="*/ 0 h 225552"/>
              <a:gd name="connsiteX5" fmla="*/ 1040130 w 1054608"/>
              <a:gd name="connsiteY5" fmla="*/ 127000 h 225552"/>
              <a:gd name="connsiteX6" fmla="*/ 1054607 w 1054608"/>
              <a:gd name="connsiteY6" fmla="*/ 225551 h 225552"/>
              <a:gd name="connsiteX7" fmla="*/ 1054607 w 1054608"/>
              <a:gd name="connsiteY7" fmla="*/ 169164 h 225552"/>
              <a:gd name="connsiteX8" fmla="*/ 527304 w 1054608"/>
              <a:gd name="connsiteY8" fmla="*/ 169164 h 225552"/>
              <a:gd name="connsiteX9" fmla="*/ 527304 w 1054608"/>
              <a:gd name="connsiteY9" fmla="*/ 225551 h 225552"/>
              <a:gd name="connsiteX10" fmla="*/ 0 w 1054608"/>
              <a:gd name="connsiteY10" fmla="*/ 112776 h 225552"/>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Lst>
            <a:rect l="l" t="t" r="r" b="b"/>
            <a:pathLst>
              <a:path w="1054608" h="225552">
                <a:moveTo>
                  <a:pt x="0" y="112776"/>
                </a:moveTo>
                <a:lnTo>
                  <a:pt x="527304" y="0"/>
                </a:lnTo>
                <a:lnTo>
                  <a:pt x="527304" y="56388"/>
                </a:lnTo>
                <a:lnTo>
                  <a:pt x="1054607" y="56388"/>
                </a:lnTo>
                <a:lnTo>
                  <a:pt x="1054607" y="0"/>
                </a:lnTo>
                <a:lnTo>
                  <a:pt x="1040130" y="127000"/>
                </a:lnTo>
                <a:lnTo>
                  <a:pt x="1054607" y="225551"/>
                </a:lnTo>
                <a:lnTo>
                  <a:pt x="1054607" y="169164"/>
                </a:lnTo>
                <a:lnTo>
                  <a:pt x="527304" y="169164"/>
                </a:lnTo>
                <a:lnTo>
                  <a:pt x="527304" y="225551"/>
                </a:lnTo>
                <a:lnTo>
                  <a:pt x="0" y="112776"/>
                </a:lnTo>
              </a:path>
            </a:pathLst>
          </a:custGeom>
          <a:solidFill>
            <a:srgbClr val="CB1029">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Freeform 3"/>
          <p:cNvSpPr/>
          <p:nvPr/>
        </p:nvSpPr>
        <p:spPr>
          <a:xfrm>
            <a:off x="2555748" y="1973579"/>
            <a:ext cx="918972" cy="205740"/>
          </a:xfrm>
          <a:custGeom>
            <a:avLst/>
            <a:gdLst>
              <a:gd name="connsiteX0" fmla="*/ 0 w 918972"/>
              <a:gd name="connsiteY0" fmla="*/ 102870 h 205740"/>
              <a:gd name="connsiteX1" fmla="*/ 459485 w 918972"/>
              <a:gd name="connsiteY1" fmla="*/ 0 h 205740"/>
              <a:gd name="connsiteX2" fmla="*/ 459485 w 918972"/>
              <a:gd name="connsiteY2" fmla="*/ 51435 h 205740"/>
              <a:gd name="connsiteX3" fmla="*/ 918972 w 918972"/>
              <a:gd name="connsiteY3" fmla="*/ 51435 h 205740"/>
              <a:gd name="connsiteX4" fmla="*/ 918972 w 918972"/>
              <a:gd name="connsiteY4" fmla="*/ 0 h 205740"/>
              <a:gd name="connsiteX5" fmla="*/ 906398 w 918972"/>
              <a:gd name="connsiteY5" fmla="*/ 115824 h 205740"/>
              <a:gd name="connsiteX6" fmla="*/ 918972 w 918972"/>
              <a:gd name="connsiteY6" fmla="*/ 205740 h 205740"/>
              <a:gd name="connsiteX7" fmla="*/ 918972 w 918972"/>
              <a:gd name="connsiteY7" fmla="*/ 154305 h 205740"/>
              <a:gd name="connsiteX8" fmla="*/ 459485 w 918972"/>
              <a:gd name="connsiteY8" fmla="*/ 154305 h 205740"/>
              <a:gd name="connsiteX9" fmla="*/ 459485 w 918972"/>
              <a:gd name="connsiteY9" fmla="*/ 205740 h 205740"/>
              <a:gd name="connsiteX10" fmla="*/ 0 w 918972"/>
              <a:gd name="connsiteY10" fmla="*/ 102870 h 205740"/>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Lst>
            <a:rect l="l" t="t" r="r" b="b"/>
            <a:pathLst>
              <a:path w="918972" h="205740">
                <a:moveTo>
                  <a:pt x="0" y="102870"/>
                </a:moveTo>
                <a:lnTo>
                  <a:pt x="459485" y="0"/>
                </a:lnTo>
                <a:lnTo>
                  <a:pt x="459485" y="51435"/>
                </a:lnTo>
                <a:lnTo>
                  <a:pt x="918972" y="51435"/>
                </a:lnTo>
                <a:lnTo>
                  <a:pt x="918972" y="0"/>
                </a:lnTo>
                <a:lnTo>
                  <a:pt x="906398" y="115824"/>
                </a:lnTo>
                <a:lnTo>
                  <a:pt x="918972" y="205740"/>
                </a:lnTo>
                <a:lnTo>
                  <a:pt x="918972" y="154305"/>
                </a:lnTo>
                <a:lnTo>
                  <a:pt x="459485" y="154305"/>
                </a:lnTo>
                <a:lnTo>
                  <a:pt x="459485" y="205740"/>
                </a:lnTo>
                <a:lnTo>
                  <a:pt x="0" y="102870"/>
                </a:lnTo>
              </a:path>
            </a:pathLst>
          </a:custGeom>
          <a:solidFill>
            <a:srgbClr val="FFC000">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Freeform 3"/>
          <p:cNvSpPr/>
          <p:nvPr/>
        </p:nvSpPr>
        <p:spPr>
          <a:xfrm>
            <a:off x="2258567" y="4568952"/>
            <a:ext cx="1281684" cy="243840"/>
          </a:xfrm>
          <a:custGeom>
            <a:avLst/>
            <a:gdLst>
              <a:gd name="connsiteX0" fmla="*/ 0 w 1281684"/>
              <a:gd name="connsiteY0" fmla="*/ 121919 h 243840"/>
              <a:gd name="connsiteX1" fmla="*/ 640842 w 1281684"/>
              <a:gd name="connsiteY1" fmla="*/ 0 h 243840"/>
              <a:gd name="connsiteX2" fmla="*/ 640842 w 1281684"/>
              <a:gd name="connsiteY2" fmla="*/ 60959 h 243840"/>
              <a:gd name="connsiteX3" fmla="*/ 1281684 w 1281684"/>
              <a:gd name="connsiteY3" fmla="*/ 60959 h 243840"/>
              <a:gd name="connsiteX4" fmla="*/ 1281684 w 1281684"/>
              <a:gd name="connsiteY4" fmla="*/ 0 h 243840"/>
              <a:gd name="connsiteX5" fmla="*/ 1264030 w 1281684"/>
              <a:gd name="connsiteY5" fmla="*/ 137286 h 243840"/>
              <a:gd name="connsiteX6" fmla="*/ 1281684 w 1281684"/>
              <a:gd name="connsiteY6" fmla="*/ 243839 h 243840"/>
              <a:gd name="connsiteX7" fmla="*/ 1281684 w 1281684"/>
              <a:gd name="connsiteY7" fmla="*/ 182879 h 243840"/>
              <a:gd name="connsiteX8" fmla="*/ 640842 w 1281684"/>
              <a:gd name="connsiteY8" fmla="*/ 182879 h 243840"/>
              <a:gd name="connsiteX9" fmla="*/ 640842 w 1281684"/>
              <a:gd name="connsiteY9" fmla="*/ 243839 h 243840"/>
              <a:gd name="connsiteX10" fmla="*/ 0 w 1281684"/>
              <a:gd name="connsiteY10" fmla="*/ 121919 h 243840"/>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Lst>
            <a:rect l="l" t="t" r="r" b="b"/>
            <a:pathLst>
              <a:path w="1281684" h="243840">
                <a:moveTo>
                  <a:pt x="0" y="121919"/>
                </a:moveTo>
                <a:lnTo>
                  <a:pt x="640842" y="0"/>
                </a:lnTo>
                <a:lnTo>
                  <a:pt x="640842" y="60959"/>
                </a:lnTo>
                <a:lnTo>
                  <a:pt x="1281684" y="60959"/>
                </a:lnTo>
                <a:lnTo>
                  <a:pt x="1281684" y="0"/>
                </a:lnTo>
                <a:lnTo>
                  <a:pt x="1264030" y="137286"/>
                </a:lnTo>
                <a:lnTo>
                  <a:pt x="1281684" y="243839"/>
                </a:lnTo>
                <a:lnTo>
                  <a:pt x="1281684" y="182879"/>
                </a:lnTo>
                <a:lnTo>
                  <a:pt x="640842" y="182879"/>
                </a:lnTo>
                <a:lnTo>
                  <a:pt x="640842" y="243839"/>
                </a:lnTo>
                <a:lnTo>
                  <a:pt x="0" y="121919"/>
                </a:lnTo>
              </a:path>
            </a:pathLst>
          </a:custGeom>
          <a:solidFill>
            <a:srgbClr val="CB1029">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Freeform 3"/>
          <p:cNvSpPr/>
          <p:nvPr/>
        </p:nvSpPr>
        <p:spPr>
          <a:xfrm>
            <a:off x="3483864" y="4221479"/>
            <a:ext cx="1732788" cy="937260"/>
          </a:xfrm>
          <a:custGeom>
            <a:avLst/>
            <a:gdLst>
              <a:gd name="connsiteX0" fmla="*/ 0 w 1732788"/>
              <a:gd name="connsiteY0" fmla="*/ 937260 h 937260"/>
              <a:gd name="connsiteX1" fmla="*/ 1732788 w 1732788"/>
              <a:gd name="connsiteY1" fmla="*/ 937260 h 937260"/>
              <a:gd name="connsiteX2" fmla="*/ 1732788 w 1732788"/>
              <a:gd name="connsiteY2" fmla="*/ 0 h 937260"/>
              <a:gd name="connsiteX3" fmla="*/ 0 w 1732788"/>
              <a:gd name="connsiteY3" fmla="*/ 0 h 937260"/>
              <a:gd name="connsiteX4" fmla="*/ 0 w 1732788"/>
              <a:gd name="connsiteY4" fmla="*/ 937260 h 937260"/>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1732788" h="937260">
                <a:moveTo>
                  <a:pt x="0" y="937260"/>
                </a:moveTo>
                <a:lnTo>
                  <a:pt x="1732788" y="937260"/>
                </a:lnTo>
                <a:lnTo>
                  <a:pt x="1732788" y="0"/>
                </a:lnTo>
                <a:lnTo>
                  <a:pt x="0" y="0"/>
                </a:lnTo>
                <a:lnTo>
                  <a:pt x="0" y="937260"/>
                </a:lnTo>
              </a:path>
            </a:pathLst>
          </a:custGeom>
          <a:solidFill>
            <a:srgbClr val="DC152D">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Freeform 3"/>
          <p:cNvSpPr/>
          <p:nvPr/>
        </p:nvSpPr>
        <p:spPr>
          <a:xfrm>
            <a:off x="4341876" y="3544823"/>
            <a:ext cx="39623" cy="686816"/>
          </a:xfrm>
          <a:custGeom>
            <a:avLst/>
            <a:gdLst>
              <a:gd name="connsiteX0" fmla="*/ 9905 w 39623"/>
              <a:gd name="connsiteY0" fmla="*/ 676910 h 686816"/>
              <a:gd name="connsiteX1" fmla="*/ 15113 w 39623"/>
              <a:gd name="connsiteY1" fmla="*/ 9905 h 686816"/>
            </a:gdLst>
            <a:ahLst/>
            <a:cxnLst>
              <a:cxn ang="0">
                <a:pos x="connsiteX0" y="connsiteY0"/>
              </a:cxn>
              <a:cxn ang="1">
                <a:pos x="connsiteX1" y="connsiteY1"/>
              </a:cxn>
            </a:cxnLst>
            <a:rect l="l" t="t" r="r" b="b"/>
            <a:pathLst>
              <a:path w="39623" h="686816">
                <a:moveTo>
                  <a:pt x="9905" y="676910"/>
                </a:moveTo>
                <a:lnTo>
                  <a:pt x="15113" y="9905"/>
                </a:lnTo>
              </a:path>
            </a:pathLst>
          </a:custGeom>
          <a:ln w="25400">
            <a:solidFill>
              <a:srgbClr val="808080">
                <a:alpha val="100000"/>
              </a:srgb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pic>
        <p:nvPicPr>
          <p:cNvPr id="1027" name="Picture 3"/>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TextBox 1"/>
          <p:cNvSpPr txBox="1"/>
          <p:nvPr/>
        </p:nvSpPr>
        <p:spPr>
          <a:xfrm>
            <a:off x="5765800" y="1930400"/>
            <a:ext cx="2842125" cy="2380139"/>
          </a:xfrm>
          <a:prstGeom prst="rect">
            <a:avLst/>
          </a:prstGeom>
          <a:noFill/>
        </p:spPr>
        <p:txBody>
          <a:bodyPr wrap="none" lIns="0" tIns="0" rIns="0" rtlCol="0">
            <a:spAutoFit/>
          </a:bodyPr>
          <a:lstStyle/>
          <a:p>
            <a:pPr>
              <a:lnSpc>
                <a:spcPts val="1900"/>
              </a:lnSpc>
              <a:tabLst/>
            </a:pPr>
            <a:r>
              <a:rPr lang="en-US" altLang="zh-CN" sz="1596" dirty="0" smtClean="0">
                <a:solidFill>
                  <a:srgbClr val="404040"/>
                </a:solidFill>
                <a:latin typeface="ENVI Symbols" pitchFamily="18" charset="0"/>
                <a:cs typeface="ENVI Symbols" pitchFamily="18" charset="0"/>
              </a:rPr>
              <a:t></a:t>
            </a:r>
            <a:r>
              <a:rPr lang="en-US" altLang="zh-CN" sz="1596" dirty="0" smtClean="0">
                <a:latin typeface="Times New Roman" pitchFamily="18" charset="0"/>
                <a:cs typeface="Times New Roman" pitchFamily="18" charset="0"/>
              </a:rPr>
              <a:t> Education and</a:t>
            </a:r>
          </a:p>
          <a:p>
            <a:pPr>
              <a:lnSpc>
                <a:spcPts val="1900"/>
              </a:lnSpc>
              <a:tabLst/>
            </a:pPr>
            <a:r>
              <a:rPr lang="en-US" altLang="zh-CN" sz="1596" dirty="0" smtClean="0">
                <a:solidFill>
                  <a:srgbClr val="404040"/>
                </a:solidFill>
                <a:latin typeface="Times New Roman" pitchFamily="18" charset="0"/>
                <a:cs typeface="Times New Roman" pitchFamily="18" charset="0"/>
              </a:rPr>
              <a:t>Studies Commission</a:t>
            </a:r>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2800"/>
              </a:lnSpc>
              <a:tabLst/>
            </a:pPr>
            <a:r>
              <a:rPr lang="en-US" altLang="zh-CN" sz="1596" dirty="0" smtClean="0">
                <a:solidFill>
                  <a:srgbClr val="404040"/>
                </a:solidFill>
                <a:latin typeface="ENVI Symbols" pitchFamily="18" charset="0"/>
                <a:cs typeface="ENVI Symbols" pitchFamily="18" charset="0"/>
              </a:rPr>
              <a:t></a:t>
            </a:r>
            <a:r>
              <a:rPr lang="en-US" altLang="zh-CN" sz="1596" dirty="0" smtClean="0">
                <a:latin typeface="Times New Roman" pitchFamily="18" charset="0"/>
                <a:cs typeface="Times New Roman" pitchFamily="18" charset="0"/>
              </a:rPr>
              <a:t> </a:t>
            </a:r>
            <a:r>
              <a:rPr lang="en-US" altLang="zh-CN" sz="1596" dirty="0" smtClean="0">
                <a:solidFill>
                  <a:srgbClr val="404040"/>
                </a:solidFill>
                <a:latin typeface="Times New Roman" pitchFamily="18" charset="0"/>
                <a:cs typeface="Times New Roman" pitchFamily="18" charset="0"/>
              </a:rPr>
              <a:t>Promotion and Communication </a:t>
            </a:r>
          </a:p>
          <a:p>
            <a:pPr>
              <a:lnSpc>
                <a:spcPts val="2800"/>
              </a:lnSpc>
              <a:tabLst/>
            </a:pPr>
            <a:r>
              <a:rPr lang="en-US" altLang="zh-CN" sz="1596" dirty="0" smtClean="0">
                <a:solidFill>
                  <a:srgbClr val="404040"/>
                </a:solidFill>
                <a:latin typeface="Times New Roman" pitchFamily="18" charset="0"/>
                <a:cs typeface="Times New Roman" pitchFamily="18" charset="0"/>
              </a:rPr>
              <a:t>Commission </a:t>
            </a:r>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2800"/>
              </a:lnSpc>
              <a:tabLst/>
            </a:pPr>
            <a:r>
              <a:rPr lang="en-US" altLang="zh-CN" sz="1596" dirty="0" smtClean="0">
                <a:solidFill>
                  <a:srgbClr val="404040"/>
                </a:solidFill>
                <a:latin typeface="ENVI Symbols" pitchFamily="18" charset="0"/>
                <a:cs typeface="ENVI Symbols" pitchFamily="18" charset="0"/>
              </a:rPr>
              <a:t></a:t>
            </a:r>
            <a:r>
              <a:rPr lang="en-US" altLang="zh-CN" sz="1596" dirty="0" smtClean="0">
                <a:latin typeface="Times New Roman" pitchFamily="18" charset="0"/>
                <a:cs typeface="Times New Roman" pitchFamily="18" charset="0"/>
              </a:rPr>
              <a:t> </a:t>
            </a:r>
            <a:r>
              <a:rPr lang="en-US" altLang="zh-CN" sz="1596" dirty="0" smtClean="0">
                <a:solidFill>
                  <a:srgbClr val="404040"/>
                </a:solidFill>
                <a:latin typeface="Times New Roman" pitchFamily="18" charset="0"/>
                <a:cs typeface="Times New Roman" pitchFamily="18" charset="0"/>
              </a:rPr>
              <a:t>Admissions Committee </a:t>
            </a:r>
          </a:p>
        </p:txBody>
      </p:sp>
      <p:sp>
        <p:nvSpPr>
          <p:cNvPr id="14" name="TextBox 1"/>
          <p:cNvSpPr txBox="1"/>
          <p:nvPr/>
        </p:nvSpPr>
        <p:spPr>
          <a:xfrm>
            <a:off x="431800" y="762000"/>
            <a:ext cx="2499146" cy="4521751"/>
          </a:xfrm>
          <a:prstGeom prst="rect">
            <a:avLst/>
          </a:prstGeom>
          <a:noFill/>
        </p:spPr>
        <p:txBody>
          <a:bodyPr wrap="none" lIns="0" tIns="0" rIns="0" rtlCol="0">
            <a:spAutoFit/>
          </a:bodyPr>
          <a:lstStyle/>
          <a:p>
            <a:pPr>
              <a:lnSpc>
                <a:spcPts val="4400"/>
              </a:lnSpc>
              <a:tabLst>
                <a:tab pos="152400" algn="l"/>
                <a:tab pos="165100" algn="l"/>
                <a:tab pos="317500" algn="l"/>
                <a:tab pos="342900" algn="l"/>
                <a:tab pos="571500" algn="l"/>
                <a:tab pos="635000" algn="l"/>
                <a:tab pos="660400" algn="l"/>
              </a:tabLst>
            </a:pPr>
            <a:r>
              <a:rPr lang="en-US" altLang="zh-CN" dirty="0" smtClean="0"/>
              <a:t>			</a:t>
            </a:r>
            <a:r>
              <a:rPr lang="en-US" altLang="zh-CN" sz="4404" b="1" dirty="0" smtClean="0">
                <a:solidFill>
                  <a:srgbClr val="CB1029"/>
                </a:solidFill>
                <a:latin typeface="Calibri" pitchFamily="18" charset="0"/>
                <a:cs typeface="Calibri" pitchFamily="18" charset="0"/>
              </a:rPr>
              <a:t>Structure</a:t>
            </a:r>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2000"/>
              </a:lnSpc>
              <a:tabLst>
                <a:tab pos="152400" algn="l"/>
                <a:tab pos="165100" algn="l"/>
                <a:tab pos="317500" algn="l"/>
                <a:tab pos="342900" algn="l"/>
                <a:tab pos="571500" algn="l"/>
                <a:tab pos="635000" algn="l"/>
                <a:tab pos="660400" algn="l"/>
              </a:tabLst>
            </a:pPr>
            <a:r>
              <a:rPr lang="en-US" altLang="zh-CN" dirty="0" smtClean="0"/>
              <a:t>	</a:t>
            </a:r>
            <a:r>
              <a:rPr lang="en-US" altLang="zh-CN" sz="1800" b="1" dirty="0" smtClean="0">
                <a:solidFill>
                  <a:srgbClr val="CB1029"/>
                </a:solidFill>
                <a:latin typeface="Calibri" pitchFamily="18" charset="0"/>
                <a:cs typeface="Calibri" pitchFamily="18" charset="0"/>
              </a:rPr>
              <a:t>All associates</a:t>
            </a:r>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2300"/>
              </a:lnSpc>
              <a:tabLst>
                <a:tab pos="152400" algn="l"/>
                <a:tab pos="165100" algn="l"/>
                <a:tab pos="317500" algn="l"/>
                <a:tab pos="342900" algn="l"/>
                <a:tab pos="571500" algn="l"/>
                <a:tab pos="635000" algn="l"/>
                <a:tab pos="660400" algn="l"/>
              </a:tabLst>
            </a:pPr>
            <a:r>
              <a:rPr lang="en-US" altLang="zh-CN" sz="1800" b="1" dirty="0" smtClean="0">
                <a:solidFill>
                  <a:srgbClr val="CB1029"/>
                </a:solidFill>
                <a:latin typeface="Calibri" pitchFamily="18" charset="0"/>
                <a:cs typeface="Calibri" pitchFamily="18" charset="0"/>
              </a:rPr>
              <a:t>President,</a:t>
            </a:r>
            <a:r>
              <a:rPr lang="en-US" altLang="zh-CN" sz="1800" dirty="0" smtClean="0">
                <a:latin typeface="Times New Roman" pitchFamily="18" charset="0"/>
                <a:cs typeface="Times New Roman" pitchFamily="18" charset="0"/>
              </a:rPr>
              <a:t> </a:t>
            </a:r>
            <a:r>
              <a:rPr lang="en-US" altLang="zh-CN" sz="1800" b="1" dirty="0" smtClean="0">
                <a:solidFill>
                  <a:srgbClr val="CB1029"/>
                </a:solidFill>
                <a:latin typeface="Calibri" pitchFamily="18" charset="0"/>
                <a:cs typeface="Calibri" pitchFamily="18" charset="0"/>
              </a:rPr>
              <a:t>Secretary,</a:t>
            </a:r>
          </a:p>
          <a:p>
            <a:pPr>
              <a:lnSpc>
                <a:spcPts val="2100"/>
              </a:lnSpc>
              <a:tabLst>
                <a:tab pos="152400" algn="l"/>
                <a:tab pos="165100" algn="l"/>
                <a:tab pos="317500" algn="l"/>
                <a:tab pos="342900" algn="l"/>
                <a:tab pos="571500" algn="l"/>
                <a:tab pos="635000" algn="l"/>
                <a:tab pos="660400" algn="l"/>
              </a:tabLst>
            </a:pPr>
            <a:r>
              <a:rPr lang="en-US" altLang="zh-CN" dirty="0" smtClean="0"/>
              <a:t>		</a:t>
            </a:r>
            <a:r>
              <a:rPr lang="en-US" altLang="zh-CN" sz="1800" b="1" dirty="0" smtClean="0">
                <a:solidFill>
                  <a:srgbClr val="CB1029"/>
                </a:solidFill>
                <a:latin typeface="Calibri" pitchFamily="18" charset="0"/>
                <a:cs typeface="Calibri" pitchFamily="18" charset="0"/>
              </a:rPr>
              <a:t>5</a:t>
            </a:r>
            <a:r>
              <a:rPr lang="en-US" altLang="zh-CN" sz="1800" dirty="0" smtClean="0">
                <a:latin typeface="Times New Roman" pitchFamily="18" charset="0"/>
                <a:cs typeface="Times New Roman" pitchFamily="18" charset="0"/>
              </a:rPr>
              <a:t> </a:t>
            </a:r>
            <a:r>
              <a:rPr lang="en-US" altLang="zh-CN" sz="1800" b="1" dirty="0" smtClean="0">
                <a:solidFill>
                  <a:srgbClr val="CB1029"/>
                </a:solidFill>
                <a:latin typeface="Calibri" pitchFamily="18" charset="0"/>
                <a:cs typeface="Calibri" pitchFamily="18" charset="0"/>
              </a:rPr>
              <a:t>Vice-presidents</a:t>
            </a:r>
            <a:r>
              <a:rPr lang="en-US" altLang="zh-CN" sz="1800" dirty="0" smtClean="0">
                <a:latin typeface="Times New Roman" pitchFamily="18" charset="0"/>
                <a:cs typeface="Times New Roman" pitchFamily="18" charset="0"/>
              </a:rPr>
              <a:t> </a:t>
            </a:r>
            <a:r>
              <a:rPr lang="en-US" altLang="zh-CN" b="1" dirty="0" smtClean="0">
                <a:solidFill>
                  <a:srgbClr val="CB1029"/>
                </a:solidFill>
                <a:latin typeface="Calibri" pitchFamily="18" charset="0"/>
                <a:cs typeface="Calibri" pitchFamily="18" charset="0"/>
              </a:rPr>
              <a:t>and</a:t>
            </a:r>
            <a:endParaRPr lang="en-US" altLang="zh-CN" sz="1800" b="1" dirty="0" smtClean="0">
              <a:solidFill>
                <a:srgbClr val="CB1029"/>
              </a:solidFill>
              <a:latin typeface="Calibri" pitchFamily="18" charset="0"/>
              <a:cs typeface="Calibri" pitchFamily="18" charset="0"/>
            </a:endParaRPr>
          </a:p>
          <a:p>
            <a:pPr>
              <a:lnSpc>
                <a:spcPts val="2100"/>
              </a:lnSpc>
              <a:tabLst>
                <a:tab pos="152400" algn="l"/>
                <a:tab pos="165100" algn="l"/>
                <a:tab pos="317500" algn="l"/>
                <a:tab pos="342900" algn="l"/>
                <a:tab pos="571500" algn="l"/>
                <a:tab pos="635000" algn="l"/>
                <a:tab pos="660400" algn="l"/>
              </a:tabLst>
            </a:pPr>
            <a:r>
              <a:rPr lang="en-US" altLang="zh-CN" dirty="0" smtClean="0"/>
              <a:t>					</a:t>
            </a:r>
            <a:r>
              <a:rPr lang="en-US" altLang="zh-CN" sz="1800" b="1" dirty="0" smtClean="0">
                <a:solidFill>
                  <a:srgbClr val="CB1029"/>
                </a:solidFill>
                <a:latin typeface="Calibri" pitchFamily="18" charset="0"/>
                <a:cs typeface="Calibri" pitchFamily="18" charset="0"/>
              </a:rPr>
              <a:t>10</a:t>
            </a:r>
            <a:r>
              <a:rPr lang="en-US" altLang="zh-CN" sz="1800" dirty="0" smtClean="0">
                <a:latin typeface="Times New Roman" pitchFamily="18" charset="0"/>
                <a:cs typeface="Times New Roman" pitchFamily="18" charset="0"/>
              </a:rPr>
              <a:t> </a:t>
            </a:r>
            <a:r>
              <a:rPr lang="en-US" altLang="zh-CN" sz="1800" b="1" dirty="0" smtClean="0">
                <a:solidFill>
                  <a:srgbClr val="CB1029"/>
                </a:solidFill>
                <a:latin typeface="Calibri" pitchFamily="18" charset="0"/>
                <a:cs typeface="Calibri" pitchFamily="18" charset="0"/>
              </a:rPr>
              <a:t>Vocals</a:t>
            </a:r>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1800"/>
              </a:lnSpc>
              <a:tabLst>
                <a:tab pos="152400" algn="l"/>
                <a:tab pos="165100" algn="l"/>
                <a:tab pos="317500" algn="l"/>
                <a:tab pos="342900" algn="l"/>
                <a:tab pos="571500" algn="l"/>
                <a:tab pos="635000" algn="l"/>
                <a:tab pos="660400" algn="l"/>
              </a:tabLst>
            </a:pPr>
            <a:r>
              <a:rPr lang="en-US" altLang="zh-CN" dirty="0" smtClean="0"/>
              <a:t>						</a:t>
            </a:r>
            <a:r>
              <a:rPr lang="en-US" altLang="zh-CN" sz="1800" b="1" dirty="0" smtClean="0">
                <a:solidFill>
                  <a:srgbClr val="CB1029"/>
                </a:solidFill>
                <a:latin typeface="Calibri" pitchFamily="18" charset="0"/>
                <a:cs typeface="Calibri" pitchFamily="18" charset="0"/>
              </a:rPr>
              <a:t>President,</a:t>
            </a:r>
          </a:p>
          <a:p>
            <a:pPr>
              <a:lnSpc>
                <a:spcPts val="2100"/>
              </a:lnSpc>
              <a:tabLst>
                <a:tab pos="152400" algn="l"/>
                <a:tab pos="165100" algn="l"/>
                <a:tab pos="317500" algn="l"/>
                <a:tab pos="342900" algn="l"/>
                <a:tab pos="571500" algn="l"/>
                <a:tab pos="635000" algn="l"/>
                <a:tab pos="660400" algn="l"/>
              </a:tabLst>
            </a:pPr>
            <a:r>
              <a:rPr lang="en-US" altLang="zh-CN" dirty="0" smtClean="0"/>
              <a:t>							</a:t>
            </a:r>
            <a:r>
              <a:rPr lang="en-US" altLang="zh-CN" sz="1800" b="1" dirty="0" smtClean="0">
                <a:solidFill>
                  <a:srgbClr val="CB1029"/>
                </a:solidFill>
                <a:latin typeface="Calibri" pitchFamily="18" charset="0"/>
                <a:cs typeface="Calibri" pitchFamily="18" charset="0"/>
              </a:rPr>
              <a:t>Secretary,</a:t>
            </a:r>
          </a:p>
          <a:p>
            <a:pPr>
              <a:lnSpc>
                <a:spcPts val="2100"/>
              </a:lnSpc>
              <a:tabLst>
                <a:tab pos="152400" algn="l"/>
                <a:tab pos="165100" algn="l"/>
                <a:tab pos="317500" algn="l"/>
                <a:tab pos="342900" algn="l"/>
                <a:tab pos="571500" algn="l"/>
                <a:tab pos="635000" algn="l"/>
                <a:tab pos="660400" algn="l"/>
              </a:tabLst>
            </a:pPr>
            <a:r>
              <a:rPr lang="en-US" altLang="zh-CN" dirty="0" smtClean="0"/>
              <a:t>				</a:t>
            </a:r>
            <a:r>
              <a:rPr lang="en-US" altLang="zh-CN" sz="1800" b="1" dirty="0" smtClean="0">
                <a:solidFill>
                  <a:srgbClr val="CB1029"/>
                </a:solidFill>
                <a:latin typeface="Calibri" pitchFamily="18" charset="0"/>
                <a:cs typeface="Calibri" pitchFamily="18" charset="0"/>
              </a:rPr>
              <a:t>5</a:t>
            </a:r>
            <a:r>
              <a:rPr lang="en-US" altLang="zh-CN" sz="1800" dirty="0" smtClean="0">
                <a:latin typeface="Times New Roman" pitchFamily="18" charset="0"/>
                <a:cs typeface="Times New Roman" pitchFamily="18" charset="0"/>
              </a:rPr>
              <a:t> </a:t>
            </a:r>
            <a:r>
              <a:rPr lang="en-US" altLang="zh-CN" sz="1800" b="1" dirty="0" smtClean="0">
                <a:solidFill>
                  <a:srgbClr val="CB1029"/>
                </a:solidFill>
                <a:latin typeface="Calibri" pitchFamily="18" charset="0"/>
                <a:cs typeface="Calibri" pitchFamily="18" charset="0"/>
              </a:rPr>
              <a:t>Vice-presidents</a:t>
            </a:r>
          </a:p>
        </p:txBody>
      </p:sp>
      <p:sp>
        <p:nvSpPr>
          <p:cNvPr id="15" name="TextBox 1"/>
          <p:cNvSpPr txBox="1"/>
          <p:nvPr/>
        </p:nvSpPr>
        <p:spPr>
          <a:xfrm>
            <a:off x="3573271" y="1802914"/>
            <a:ext cx="1663808" cy="3316292"/>
          </a:xfrm>
          <a:prstGeom prst="rect">
            <a:avLst/>
          </a:prstGeom>
          <a:noFill/>
        </p:spPr>
        <p:txBody>
          <a:bodyPr wrap="square" lIns="0" tIns="0" rIns="0" rtlCol="0">
            <a:spAutoFit/>
          </a:bodyPr>
          <a:lstStyle/>
          <a:p>
            <a:pPr>
              <a:lnSpc>
                <a:spcPts val="2100"/>
              </a:lnSpc>
              <a:tabLst>
                <a:tab pos="50800" algn="l"/>
                <a:tab pos="63500" algn="l"/>
                <a:tab pos="101600" algn="l"/>
                <a:tab pos="127000" algn="l"/>
                <a:tab pos="317500" algn="l"/>
              </a:tabLst>
            </a:pPr>
            <a:r>
              <a:rPr lang="en-US" altLang="zh-CN" sz="2304" dirty="0" smtClean="0">
                <a:solidFill>
                  <a:srgbClr val="262626"/>
                </a:solidFill>
                <a:latin typeface="Times New Roman" pitchFamily="18" charset="0"/>
                <a:cs typeface="Times New Roman" pitchFamily="18" charset="0"/>
              </a:rPr>
              <a:t>General</a:t>
            </a:r>
          </a:p>
          <a:p>
            <a:pPr>
              <a:lnSpc>
                <a:spcPts val="2100"/>
              </a:lnSpc>
              <a:tabLst>
                <a:tab pos="50800" algn="l"/>
                <a:tab pos="63500" algn="l"/>
                <a:tab pos="101600" algn="l"/>
                <a:tab pos="127000" algn="l"/>
                <a:tab pos="317500" algn="l"/>
              </a:tabLst>
            </a:pPr>
            <a:r>
              <a:rPr lang="en-US" altLang="zh-CN" sz="2304" dirty="0" smtClean="0">
                <a:solidFill>
                  <a:srgbClr val="262626"/>
                </a:solidFill>
                <a:latin typeface="Times New Roman" pitchFamily="18" charset="0"/>
                <a:cs typeface="Times New Roman" pitchFamily="18" charset="0"/>
              </a:rPr>
              <a:t>meeting</a:t>
            </a:r>
            <a:endParaRPr lang="en-US" altLang="zh-CN" sz="2306" dirty="0" smtClean="0">
              <a:solidFill>
                <a:srgbClr val="262626"/>
              </a:solidFill>
              <a:latin typeface="Times New Roman" pitchFamily="18" charset="0"/>
              <a:cs typeface="Times New Roman" pitchFamily="18" charset="0"/>
            </a:endParaRPr>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2200"/>
              </a:lnSpc>
              <a:tabLst>
                <a:tab pos="50800" algn="l"/>
                <a:tab pos="63500" algn="l"/>
                <a:tab pos="101600" algn="l"/>
                <a:tab pos="127000" algn="l"/>
                <a:tab pos="317500" algn="l"/>
              </a:tabLst>
            </a:pPr>
            <a:endParaRPr lang="en-US" altLang="zh-CN" sz="2304" dirty="0" smtClean="0">
              <a:solidFill>
                <a:srgbClr val="FFFFFF"/>
              </a:solidFill>
              <a:latin typeface="Times New Roman" pitchFamily="18" charset="0"/>
              <a:cs typeface="Times New Roman" pitchFamily="18" charset="0"/>
            </a:endParaRPr>
          </a:p>
          <a:p>
            <a:pPr>
              <a:lnSpc>
                <a:spcPts val="2200"/>
              </a:lnSpc>
              <a:tabLst>
                <a:tab pos="50800" algn="l"/>
                <a:tab pos="63500" algn="l"/>
                <a:tab pos="101600" algn="l"/>
                <a:tab pos="127000" algn="l"/>
                <a:tab pos="317500" algn="l"/>
              </a:tabLst>
            </a:pPr>
            <a:r>
              <a:rPr lang="en-US" altLang="zh-CN" sz="2304" dirty="0" smtClean="0">
                <a:solidFill>
                  <a:srgbClr val="FFFFFF"/>
                </a:solidFill>
                <a:latin typeface="Times New Roman" pitchFamily="18" charset="0"/>
                <a:cs typeface="Times New Roman" pitchFamily="18" charset="0"/>
              </a:rPr>
              <a:t>Management</a:t>
            </a:r>
            <a:endParaRPr lang="en-US" altLang="zh-CN" sz="2306" dirty="0">
              <a:solidFill>
                <a:srgbClr val="FFFFFF"/>
              </a:solidFill>
              <a:latin typeface="Times New Roman" pitchFamily="18" charset="0"/>
              <a:cs typeface="Times New Roman" pitchFamily="18" charset="0"/>
            </a:endParaRPr>
          </a:p>
          <a:p>
            <a:pPr>
              <a:lnSpc>
                <a:spcPts val="2200"/>
              </a:lnSpc>
              <a:tabLst>
                <a:tab pos="50800" algn="l"/>
                <a:tab pos="63500" algn="l"/>
                <a:tab pos="101600" algn="l"/>
                <a:tab pos="127000" algn="l"/>
                <a:tab pos="317500" algn="l"/>
              </a:tabLst>
            </a:pPr>
            <a:r>
              <a:rPr lang="en-US" altLang="zh-CN" sz="2306" dirty="0" smtClean="0">
                <a:solidFill>
                  <a:srgbClr val="FFFFFF"/>
                </a:solidFill>
                <a:latin typeface="Times New Roman" pitchFamily="18" charset="0"/>
                <a:cs typeface="Times New Roman" pitchFamily="18" charset="0"/>
              </a:rPr>
              <a:t>board</a:t>
            </a:r>
            <a:endParaRPr lang="en-US" altLang="zh-CN" dirty="0" smtClean="0"/>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2900"/>
              </a:lnSpc>
              <a:tabLst>
                <a:tab pos="50800" algn="l"/>
                <a:tab pos="63500" algn="l"/>
                <a:tab pos="101600" algn="l"/>
                <a:tab pos="127000" algn="l"/>
                <a:tab pos="317500" algn="l"/>
              </a:tabLst>
            </a:pPr>
            <a:endParaRPr lang="en-US" altLang="zh-CN" dirty="0" smtClean="0"/>
          </a:p>
          <a:p>
            <a:pPr>
              <a:lnSpc>
                <a:spcPts val="2900"/>
              </a:lnSpc>
              <a:tabLst>
                <a:tab pos="50800" algn="l"/>
                <a:tab pos="63500" algn="l"/>
                <a:tab pos="101600" algn="l"/>
                <a:tab pos="127000" algn="l"/>
                <a:tab pos="317500" algn="l"/>
              </a:tabLst>
            </a:pPr>
            <a:r>
              <a:rPr lang="en-US" altLang="zh-CN" sz="2304" dirty="0" smtClean="0">
                <a:solidFill>
                  <a:srgbClr val="FFFFFF"/>
                </a:solidFill>
                <a:latin typeface="Times New Roman" pitchFamily="18" charset="0"/>
                <a:cs typeface="Times New Roman" pitchFamily="18" charset="0"/>
              </a:rPr>
              <a:t>Executive board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a:off x="466090" y="3062985"/>
            <a:ext cx="1536700" cy="719835"/>
          </a:xfrm>
          <a:custGeom>
            <a:avLst/>
            <a:gdLst>
              <a:gd name="connsiteX0" fmla="*/ 6350 w 1536700"/>
              <a:gd name="connsiteY0" fmla="*/ 713485 h 719835"/>
              <a:gd name="connsiteX1" fmla="*/ 1530349 w 1536700"/>
              <a:gd name="connsiteY1" fmla="*/ 713485 h 719835"/>
              <a:gd name="connsiteX2" fmla="*/ 1530349 w 1536700"/>
              <a:gd name="connsiteY2" fmla="*/ 6350 h 719835"/>
              <a:gd name="connsiteX3" fmla="*/ 6350 w 1536700"/>
              <a:gd name="connsiteY3" fmla="*/ 6350 h 719835"/>
              <a:gd name="connsiteX4" fmla="*/ 6350 w 1536700"/>
              <a:gd name="connsiteY4" fmla="*/ 713485 h 719835"/>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1536700" h="719835">
                <a:moveTo>
                  <a:pt x="6350" y="713485"/>
                </a:moveTo>
                <a:lnTo>
                  <a:pt x="1530349" y="713485"/>
                </a:lnTo>
                <a:lnTo>
                  <a:pt x="1530349" y="6350"/>
                </a:lnTo>
                <a:lnTo>
                  <a:pt x="6350" y="6350"/>
                </a:lnTo>
                <a:lnTo>
                  <a:pt x="6350" y="713485"/>
                </a:lnTo>
              </a:path>
            </a:pathLst>
          </a:custGeom>
          <a:solidFill>
            <a:srgbClr val="000000">
              <a:alpha val="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Freeform 3"/>
          <p:cNvSpPr/>
          <p:nvPr/>
        </p:nvSpPr>
        <p:spPr>
          <a:xfrm>
            <a:off x="2147061" y="3062985"/>
            <a:ext cx="1538223" cy="719835"/>
          </a:xfrm>
          <a:custGeom>
            <a:avLst/>
            <a:gdLst>
              <a:gd name="connsiteX0" fmla="*/ 6350 w 1538223"/>
              <a:gd name="connsiteY0" fmla="*/ 713485 h 719835"/>
              <a:gd name="connsiteX1" fmla="*/ 1531873 w 1538223"/>
              <a:gd name="connsiteY1" fmla="*/ 713485 h 719835"/>
              <a:gd name="connsiteX2" fmla="*/ 1531873 w 1538223"/>
              <a:gd name="connsiteY2" fmla="*/ 6350 h 719835"/>
              <a:gd name="connsiteX3" fmla="*/ 6350 w 1538223"/>
              <a:gd name="connsiteY3" fmla="*/ 6350 h 719835"/>
              <a:gd name="connsiteX4" fmla="*/ 6350 w 1538223"/>
              <a:gd name="connsiteY4" fmla="*/ 713485 h 719835"/>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1538223" h="719835">
                <a:moveTo>
                  <a:pt x="6350" y="713485"/>
                </a:moveTo>
                <a:lnTo>
                  <a:pt x="1531873" y="713485"/>
                </a:lnTo>
                <a:lnTo>
                  <a:pt x="1531873" y="6350"/>
                </a:lnTo>
                <a:lnTo>
                  <a:pt x="6350" y="6350"/>
                </a:lnTo>
                <a:lnTo>
                  <a:pt x="6350" y="713485"/>
                </a:lnTo>
              </a:path>
            </a:pathLst>
          </a:custGeom>
          <a:solidFill>
            <a:srgbClr val="000000">
              <a:alpha val="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Freeform 3"/>
          <p:cNvSpPr/>
          <p:nvPr/>
        </p:nvSpPr>
        <p:spPr>
          <a:xfrm>
            <a:off x="3802126" y="3062985"/>
            <a:ext cx="1628140" cy="719835"/>
          </a:xfrm>
          <a:custGeom>
            <a:avLst/>
            <a:gdLst>
              <a:gd name="connsiteX0" fmla="*/ 6350 w 1628140"/>
              <a:gd name="connsiteY0" fmla="*/ 713485 h 719835"/>
              <a:gd name="connsiteX1" fmla="*/ 1621789 w 1628140"/>
              <a:gd name="connsiteY1" fmla="*/ 713485 h 719835"/>
              <a:gd name="connsiteX2" fmla="*/ 1621789 w 1628140"/>
              <a:gd name="connsiteY2" fmla="*/ 6350 h 719835"/>
              <a:gd name="connsiteX3" fmla="*/ 6350 w 1628140"/>
              <a:gd name="connsiteY3" fmla="*/ 6350 h 719835"/>
              <a:gd name="connsiteX4" fmla="*/ 6350 w 1628140"/>
              <a:gd name="connsiteY4" fmla="*/ 713485 h 719835"/>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1628140" h="719835">
                <a:moveTo>
                  <a:pt x="6350" y="713485"/>
                </a:moveTo>
                <a:lnTo>
                  <a:pt x="1621789" y="713485"/>
                </a:lnTo>
                <a:lnTo>
                  <a:pt x="1621789" y="6350"/>
                </a:lnTo>
                <a:lnTo>
                  <a:pt x="6350" y="6350"/>
                </a:lnTo>
                <a:lnTo>
                  <a:pt x="6350" y="713485"/>
                </a:lnTo>
              </a:path>
            </a:pathLst>
          </a:custGeom>
          <a:solidFill>
            <a:srgbClr val="000000">
              <a:alpha val="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Freeform 3"/>
          <p:cNvSpPr/>
          <p:nvPr/>
        </p:nvSpPr>
        <p:spPr>
          <a:xfrm>
            <a:off x="5548629" y="3062985"/>
            <a:ext cx="1602232" cy="719835"/>
          </a:xfrm>
          <a:custGeom>
            <a:avLst/>
            <a:gdLst>
              <a:gd name="connsiteX0" fmla="*/ 6350 w 1602232"/>
              <a:gd name="connsiteY0" fmla="*/ 713485 h 719835"/>
              <a:gd name="connsiteX1" fmla="*/ 1595882 w 1602232"/>
              <a:gd name="connsiteY1" fmla="*/ 713485 h 719835"/>
              <a:gd name="connsiteX2" fmla="*/ 1595882 w 1602232"/>
              <a:gd name="connsiteY2" fmla="*/ 6350 h 719835"/>
              <a:gd name="connsiteX3" fmla="*/ 6350 w 1602232"/>
              <a:gd name="connsiteY3" fmla="*/ 6350 h 719835"/>
              <a:gd name="connsiteX4" fmla="*/ 6350 w 1602232"/>
              <a:gd name="connsiteY4" fmla="*/ 713485 h 719835"/>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1602232" h="719835">
                <a:moveTo>
                  <a:pt x="6350" y="713485"/>
                </a:moveTo>
                <a:lnTo>
                  <a:pt x="1595882" y="713485"/>
                </a:lnTo>
                <a:lnTo>
                  <a:pt x="1595882" y="6350"/>
                </a:lnTo>
                <a:lnTo>
                  <a:pt x="6350" y="6350"/>
                </a:lnTo>
                <a:lnTo>
                  <a:pt x="6350" y="713485"/>
                </a:lnTo>
              </a:path>
            </a:pathLst>
          </a:custGeom>
          <a:solidFill>
            <a:srgbClr val="000000">
              <a:alpha val="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Freeform 3"/>
          <p:cNvSpPr/>
          <p:nvPr/>
        </p:nvSpPr>
        <p:spPr>
          <a:xfrm>
            <a:off x="7240269" y="3062985"/>
            <a:ext cx="1538223" cy="719835"/>
          </a:xfrm>
          <a:custGeom>
            <a:avLst/>
            <a:gdLst>
              <a:gd name="connsiteX0" fmla="*/ 6350 w 1538223"/>
              <a:gd name="connsiteY0" fmla="*/ 713485 h 719835"/>
              <a:gd name="connsiteX1" fmla="*/ 1531873 w 1538223"/>
              <a:gd name="connsiteY1" fmla="*/ 713485 h 719835"/>
              <a:gd name="connsiteX2" fmla="*/ 1531873 w 1538223"/>
              <a:gd name="connsiteY2" fmla="*/ 6350 h 719835"/>
              <a:gd name="connsiteX3" fmla="*/ 6350 w 1538223"/>
              <a:gd name="connsiteY3" fmla="*/ 6350 h 719835"/>
              <a:gd name="connsiteX4" fmla="*/ 6350 w 1538223"/>
              <a:gd name="connsiteY4" fmla="*/ 713485 h 719835"/>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1538223" h="719835">
                <a:moveTo>
                  <a:pt x="6350" y="713485"/>
                </a:moveTo>
                <a:lnTo>
                  <a:pt x="1531873" y="713485"/>
                </a:lnTo>
                <a:lnTo>
                  <a:pt x="1531873" y="6350"/>
                </a:lnTo>
                <a:lnTo>
                  <a:pt x="6350" y="6350"/>
                </a:lnTo>
                <a:lnTo>
                  <a:pt x="6350" y="713485"/>
                </a:lnTo>
              </a:path>
            </a:pathLst>
          </a:custGeom>
          <a:solidFill>
            <a:srgbClr val="000000">
              <a:alpha val="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Freeform 3"/>
          <p:cNvSpPr/>
          <p:nvPr/>
        </p:nvSpPr>
        <p:spPr>
          <a:xfrm>
            <a:off x="2148585" y="2108961"/>
            <a:ext cx="1536700" cy="648208"/>
          </a:xfrm>
          <a:custGeom>
            <a:avLst/>
            <a:gdLst>
              <a:gd name="connsiteX0" fmla="*/ 6350 w 1536700"/>
              <a:gd name="connsiteY0" fmla="*/ 641858 h 648208"/>
              <a:gd name="connsiteX1" fmla="*/ 1530350 w 1536700"/>
              <a:gd name="connsiteY1" fmla="*/ 641858 h 648208"/>
              <a:gd name="connsiteX2" fmla="*/ 1530350 w 1536700"/>
              <a:gd name="connsiteY2" fmla="*/ 6350 h 648208"/>
              <a:gd name="connsiteX3" fmla="*/ 6350 w 1536700"/>
              <a:gd name="connsiteY3" fmla="*/ 6350 h 648208"/>
              <a:gd name="connsiteX4" fmla="*/ 6350 w 1536700"/>
              <a:gd name="connsiteY4" fmla="*/ 641858 h 648208"/>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1536700" h="648208">
                <a:moveTo>
                  <a:pt x="6350" y="641858"/>
                </a:moveTo>
                <a:lnTo>
                  <a:pt x="1530350" y="641858"/>
                </a:lnTo>
                <a:lnTo>
                  <a:pt x="1530350" y="6350"/>
                </a:lnTo>
                <a:lnTo>
                  <a:pt x="6350" y="6350"/>
                </a:lnTo>
                <a:lnTo>
                  <a:pt x="6350" y="641858"/>
                </a:lnTo>
              </a:path>
            </a:pathLst>
          </a:custGeom>
          <a:solidFill>
            <a:srgbClr val="000000">
              <a:alpha val="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Freeform 3"/>
          <p:cNvSpPr/>
          <p:nvPr/>
        </p:nvSpPr>
        <p:spPr>
          <a:xfrm>
            <a:off x="3774947" y="2342388"/>
            <a:ext cx="496823" cy="204216"/>
          </a:xfrm>
          <a:custGeom>
            <a:avLst/>
            <a:gdLst>
              <a:gd name="connsiteX0" fmla="*/ 496823 w 496823"/>
              <a:gd name="connsiteY0" fmla="*/ 102107 h 204216"/>
              <a:gd name="connsiteX1" fmla="*/ 248411 w 496823"/>
              <a:gd name="connsiteY1" fmla="*/ 204216 h 204216"/>
              <a:gd name="connsiteX2" fmla="*/ 248411 w 496823"/>
              <a:gd name="connsiteY2" fmla="*/ 153161 h 204216"/>
              <a:gd name="connsiteX3" fmla="*/ 0 w 496823"/>
              <a:gd name="connsiteY3" fmla="*/ 153161 h 204216"/>
              <a:gd name="connsiteX4" fmla="*/ 0 w 496823"/>
              <a:gd name="connsiteY4" fmla="*/ 204216 h 204216"/>
              <a:gd name="connsiteX5" fmla="*/ 6858 w 496823"/>
              <a:gd name="connsiteY5" fmla="*/ 89280 h 204216"/>
              <a:gd name="connsiteX6" fmla="*/ 0 w 496823"/>
              <a:gd name="connsiteY6" fmla="*/ 0 h 204216"/>
              <a:gd name="connsiteX7" fmla="*/ 0 w 496823"/>
              <a:gd name="connsiteY7" fmla="*/ 51054 h 204216"/>
              <a:gd name="connsiteX8" fmla="*/ 248411 w 496823"/>
              <a:gd name="connsiteY8" fmla="*/ 51054 h 204216"/>
              <a:gd name="connsiteX9" fmla="*/ 248411 w 496823"/>
              <a:gd name="connsiteY9" fmla="*/ 0 h 204216"/>
              <a:gd name="connsiteX10" fmla="*/ 496823 w 496823"/>
              <a:gd name="connsiteY10" fmla="*/ 102107 h 204216"/>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Lst>
            <a:rect l="l" t="t" r="r" b="b"/>
            <a:pathLst>
              <a:path w="496823" h="204216">
                <a:moveTo>
                  <a:pt x="496823" y="102107"/>
                </a:moveTo>
                <a:lnTo>
                  <a:pt x="248411" y="204216"/>
                </a:lnTo>
                <a:lnTo>
                  <a:pt x="248411" y="153161"/>
                </a:lnTo>
                <a:lnTo>
                  <a:pt x="0" y="153161"/>
                </a:lnTo>
                <a:lnTo>
                  <a:pt x="0" y="204216"/>
                </a:lnTo>
                <a:lnTo>
                  <a:pt x="6858" y="89280"/>
                </a:lnTo>
                <a:lnTo>
                  <a:pt x="0" y="0"/>
                </a:lnTo>
                <a:lnTo>
                  <a:pt x="0" y="51054"/>
                </a:lnTo>
                <a:lnTo>
                  <a:pt x="248411" y="51054"/>
                </a:lnTo>
                <a:lnTo>
                  <a:pt x="248411" y="0"/>
                </a:lnTo>
                <a:lnTo>
                  <a:pt x="496823" y="102107"/>
                </a:lnTo>
              </a:path>
            </a:pathLst>
          </a:custGeom>
          <a:solidFill>
            <a:srgbClr val="CB1029">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Freeform 3"/>
          <p:cNvSpPr/>
          <p:nvPr/>
        </p:nvSpPr>
        <p:spPr>
          <a:xfrm>
            <a:off x="1109217" y="5408421"/>
            <a:ext cx="1538224" cy="646684"/>
          </a:xfrm>
          <a:custGeom>
            <a:avLst/>
            <a:gdLst>
              <a:gd name="connsiteX0" fmla="*/ 6350 w 1538224"/>
              <a:gd name="connsiteY0" fmla="*/ 640334 h 646684"/>
              <a:gd name="connsiteX1" fmla="*/ 1531874 w 1538224"/>
              <a:gd name="connsiteY1" fmla="*/ 640334 h 646684"/>
              <a:gd name="connsiteX2" fmla="*/ 1531874 w 1538224"/>
              <a:gd name="connsiteY2" fmla="*/ 6350 h 646684"/>
              <a:gd name="connsiteX3" fmla="*/ 6350 w 1538224"/>
              <a:gd name="connsiteY3" fmla="*/ 6350 h 646684"/>
              <a:gd name="connsiteX4" fmla="*/ 6350 w 1538224"/>
              <a:gd name="connsiteY4" fmla="*/ 640334 h 646684"/>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1538224" h="646684">
                <a:moveTo>
                  <a:pt x="6350" y="640334"/>
                </a:moveTo>
                <a:lnTo>
                  <a:pt x="1531874" y="640334"/>
                </a:lnTo>
                <a:lnTo>
                  <a:pt x="1531874" y="6350"/>
                </a:lnTo>
                <a:lnTo>
                  <a:pt x="6350" y="6350"/>
                </a:lnTo>
                <a:lnTo>
                  <a:pt x="6350" y="640334"/>
                </a:lnTo>
              </a:path>
            </a:pathLst>
          </a:custGeom>
          <a:solidFill>
            <a:srgbClr val="000000">
              <a:alpha val="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Freeform 3"/>
          <p:cNvSpPr/>
          <p:nvPr/>
        </p:nvSpPr>
        <p:spPr>
          <a:xfrm>
            <a:off x="2776727" y="5629655"/>
            <a:ext cx="495300" cy="204216"/>
          </a:xfrm>
          <a:custGeom>
            <a:avLst/>
            <a:gdLst>
              <a:gd name="connsiteX0" fmla="*/ 495300 w 495300"/>
              <a:gd name="connsiteY0" fmla="*/ 102108 h 204216"/>
              <a:gd name="connsiteX1" fmla="*/ 247650 w 495300"/>
              <a:gd name="connsiteY1" fmla="*/ 204215 h 204216"/>
              <a:gd name="connsiteX2" fmla="*/ 247650 w 495300"/>
              <a:gd name="connsiteY2" fmla="*/ 153161 h 204216"/>
              <a:gd name="connsiteX3" fmla="*/ 0 w 495300"/>
              <a:gd name="connsiteY3" fmla="*/ 153161 h 204216"/>
              <a:gd name="connsiteX4" fmla="*/ 0 w 495300"/>
              <a:gd name="connsiteY4" fmla="*/ 204215 h 204216"/>
              <a:gd name="connsiteX5" fmla="*/ 6857 w 495300"/>
              <a:gd name="connsiteY5" fmla="*/ 89268 h 204216"/>
              <a:gd name="connsiteX6" fmla="*/ 0 w 495300"/>
              <a:gd name="connsiteY6" fmla="*/ 0 h 204216"/>
              <a:gd name="connsiteX7" fmla="*/ 0 w 495300"/>
              <a:gd name="connsiteY7" fmla="*/ 51053 h 204216"/>
              <a:gd name="connsiteX8" fmla="*/ 247650 w 495300"/>
              <a:gd name="connsiteY8" fmla="*/ 51053 h 204216"/>
              <a:gd name="connsiteX9" fmla="*/ 247650 w 495300"/>
              <a:gd name="connsiteY9" fmla="*/ 0 h 204216"/>
              <a:gd name="connsiteX10" fmla="*/ 495300 w 495300"/>
              <a:gd name="connsiteY10" fmla="*/ 102108 h 204216"/>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Lst>
            <a:rect l="l" t="t" r="r" b="b"/>
            <a:pathLst>
              <a:path w="495300" h="204216">
                <a:moveTo>
                  <a:pt x="495300" y="102108"/>
                </a:moveTo>
                <a:lnTo>
                  <a:pt x="247650" y="204215"/>
                </a:lnTo>
                <a:lnTo>
                  <a:pt x="247650" y="153161"/>
                </a:lnTo>
                <a:lnTo>
                  <a:pt x="0" y="153161"/>
                </a:lnTo>
                <a:lnTo>
                  <a:pt x="0" y="204215"/>
                </a:lnTo>
                <a:lnTo>
                  <a:pt x="6857" y="89268"/>
                </a:lnTo>
                <a:lnTo>
                  <a:pt x="0" y="0"/>
                </a:lnTo>
                <a:lnTo>
                  <a:pt x="0" y="51053"/>
                </a:lnTo>
                <a:lnTo>
                  <a:pt x="247650" y="51053"/>
                </a:lnTo>
                <a:lnTo>
                  <a:pt x="247650" y="0"/>
                </a:lnTo>
                <a:lnTo>
                  <a:pt x="495300" y="102108"/>
                </a:lnTo>
              </a:path>
            </a:pathLst>
          </a:custGeom>
          <a:solidFill>
            <a:srgbClr val="CB1029">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Freeform 3"/>
          <p:cNvSpPr/>
          <p:nvPr/>
        </p:nvSpPr>
        <p:spPr>
          <a:xfrm>
            <a:off x="1132332" y="3826764"/>
            <a:ext cx="204215" cy="495300"/>
          </a:xfrm>
          <a:custGeom>
            <a:avLst/>
            <a:gdLst>
              <a:gd name="connsiteX0" fmla="*/ 102107 w 204215"/>
              <a:gd name="connsiteY0" fmla="*/ 495300 h 495300"/>
              <a:gd name="connsiteX1" fmla="*/ 0 w 204215"/>
              <a:gd name="connsiteY1" fmla="*/ 247650 h 495300"/>
              <a:gd name="connsiteX2" fmla="*/ 51053 w 204215"/>
              <a:gd name="connsiteY2" fmla="*/ 247650 h 495300"/>
              <a:gd name="connsiteX3" fmla="*/ 51053 w 204215"/>
              <a:gd name="connsiteY3" fmla="*/ 0 h 495300"/>
              <a:gd name="connsiteX4" fmla="*/ 0 w 204215"/>
              <a:gd name="connsiteY4" fmla="*/ 0 h 495300"/>
              <a:gd name="connsiteX5" fmla="*/ 114947 w 204215"/>
              <a:gd name="connsiteY5" fmla="*/ 6857 h 495300"/>
              <a:gd name="connsiteX6" fmla="*/ 204215 w 204215"/>
              <a:gd name="connsiteY6" fmla="*/ 0 h 495300"/>
              <a:gd name="connsiteX7" fmla="*/ 153161 w 204215"/>
              <a:gd name="connsiteY7" fmla="*/ 0 h 495300"/>
              <a:gd name="connsiteX8" fmla="*/ 153161 w 204215"/>
              <a:gd name="connsiteY8" fmla="*/ 247650 h 495300"/>
              <a:gd name="connsiteX9" fmla="*/ 204215 w 204215"/>
              <a:gd name="connsiteY9" fmla="*/ 247650 h 495300"/>
              <a:gd name="connsiteX10" fmla="*/ 102107 w 204215"/>
              <a:gd name="connsiteY10" fmla="*/ 495300 h 495300"/>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Lst>
            <a:rect l="l" t="t" r="r" b="b"/>
            <a:pathLst>
              <a:path w="204215" h="495300">
                <a:moveTo>
                  <a:pt x="102107" y="495300"/>
                </a:moveTo>
                <a:lnTo>
                  <a:pt x="0" y="247650"/>
                </a:lnTo>
                <a:lnTo>
                  <a:pt x="51053" y="247650"/>
                </a:lnTo>
                <a:lnTo>
                  <a:pt x="51053" y="0"/>
                </a:lnTo>
                <a:lnTo>
                  <a:pt x="0" y="0"/>
                </a:lnTo>
                <a:lnTo>
                  <a:pt x="114947" y="6857"/>
                </a:lnTo>
                <a:lnTo>
                  <a:pt x="204215" y="0"/>
                </a:lnTo>
                <a:lnTo>
                  <a:pt x="153161" y="0"/>
                </a:lnTo>
                <a:lnTo>
                  <a:pt x="153161" y="247650"/>
                </a:lnTo>
                <a:lnTo>
                  <a:pt x="204215" y="247650"/>
                </a:lnTo>
                <a:lnTo>
                  <a:pt x="102107" y="495300"/>
                </a:lnTo>
              </a:path>
            </a:pathLst>
          </a:custGeom>
          <a:solidFill>
            <a:srgbClr val="CB1029">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Freeform 3"/>
          <p:cNvSpPr/>
          <p:nvPr/>
        </p:nvSpPr>
        <p:spPr>
          <a:xfrm>
            <a:off x="2804160" y="3813047"/>
            <a:ext cx="204216" cy="496823"/>
          </a:xfrm>
          <a:custGeom>
            <a:avLst/>
            <a:gdLst>
              <a:gd name="connsiteX0" fmla="*/ 102107 w 204216"/>
              <a:gd name="connsiteY0" fmla="*/ 496823 h 496823"/>
              <a:gd name="connsiteX1" fmla="*/ 0 w 204216"/>
              <a:gd name="connsiteY1" fmla="*/ 248411 h 496823"/>
              <a:gd name="connsiteX2" fmla="*/ 51054 w 204216"/>
              <a:gd name="connsiteY2" fmla="*/ 248411 h 496823"/>
              <a:gd name="connsiteX3" fmla="*/ 51054 w 204216"/>
              <a:gd name="connsiteY3" fmla="*/ 0 h 496823"/>
              <a:gd name="connsiteX4" fmla="*/ 0 w 204216"/>
              <a:gd name="connsiteY4" fmla="*/ 0 h 496823"/>
              <a:gd name="connsiteX5" fmla="*/ 114935 w 204216"/>
              <a:gd name="connsiteY5" fmla="*/ 6858 h 496823"/>
              <a:gd name="connsiteX6" fmla="*/ 204216 w 204216"/>
              <a:gd name="connsiteY6" fmla="*/ 0 h 496823"/>
              <a:gd name="connsiteX7" fmla="*/ 153161 w 204216"/>
              <a:gd name="connsiteY7" fmla="*/ 0 h 496823"/>
              <a:gd name="connsiteX8" fmla="*/ 153161 w 204216"/>
              <a:gd name="connsiteY8" fmla="*/ 248411 h 496823"/>
              <a:gd name="connsiteX9" fmla="*/ 204216 w 204216"/>
              <a:gd name="connsiteY9" fmla="*/ 248411 h 496823"/>
              <a:gd name="connsiteX10" fmla="*/ 102107 w 204216"/>
              <a:gd name="connsiteY10" fmla="*/ 496823 h 496823"/>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Lst>
            <a:rect l="l" t="t" r="r" b="b"/>
            <a:pathLst>
              <a:path w="204216" h="496823">
                <a:moveTo>
                  <a:pt x="102107" y="496823"/>
                </a:moveTo>
                <a:lnTo>
                  <a:pt x="0" y="248411"/>
                </a:lnTo>
                <a:lnTo>
                  <a:pt x="51054" y="248411"/>
                </a:lnTo>
                <a:lnTo>
                  <a:pt x="51054" y="0"/>
                </a:lnTo>
                <a:lnTo>
                  <a:pt x="0" y="0"/>
                </a:lnTo>
                <a:lnTo>
                  <a:pt x="114935" y="6858"/>
                </a:lnTo>
                <a:lnTo>
                  <a:pt x="204216" y="0"/>
                </a:lnTo>
                <a:lnTo>
                  <a:pt x="153161" y="0"/>
                </a:lnTo>
                <a:lnTo>
                  <a:pt x="153161" y="248411"/>
                </a:lnTo>
                <a:lnTo>
                  <a:pt x="204216" y="248411"/>
                </a:lnTo>
                <a:lnTo>
                  <a:pt x="102107" y="496823"/>
                </a:lnTo>
              </a:path>
            </a:pathLst>
          </a:custGeom>
          <a:solidFill>
            <a:srgbClr val="CB1029">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Freeform 3"/>
          <p:cNvSpPr/>
          <p:nvPr/>
        </p:nvSpPr>
        <p:spPr>
          <a:xfrm>
            <a:off x="4469891" y="3826764"/>
            <a:ext cx="204216" cy="495300"/>
          </a:xfrm>
          <a:custGeom>
            <a:avLst/>
            <a:gdLst>
              <a:gd name="connsiteX0" fmla="*/ 102108 w 204216"/>
              <a:gd name="connsiteY0" fmla="*/ 495300 h 495300"/>
              <a:gd name="connsiteX1" fmla="*/ 0 w 204216"/>
              <a:gd name="connsiteY1" fmla="*/ 247650 h 495300"/>
              <a:gd name="connsiteX2" fmla="*/ 51054 w 204216"/>
              <a:gd name="connsiteY2" fmla="*/ 247650 h 495300"/>
              <a:gd name="connsiteX3" fmla="*/ 51054 w 204216"/>
              <a:gd name="connsiteY3" fmla="*/ 0 h 495300"/>
              <a:gd name="connsiteX4" fmla="*/ 0 w 204216"/>
              <a:gd name="connsiteY4" fmla="*/ 0 h 495300"/>
              <a:gd name="connsiteX5" fmla="*/ 114935 w 204216"/>
              <a:gd name="connsiteY5" fmla="*/ 6857 h 495300"/>
              <a:gd name="connsiteX6" fmla="*/ 204216 w 204216"/>
              <a:gd name="connsiteY6" fmla="*/ 0 h 495300"/>
              <a:gd name="connsiteX7" fmla="*/ 153161 w 204216"/>
              <a:gd name="connsiteY7" fmla="*/ 0 h 495300"/>
              <a:gd name="connsiteX8" fmla="*/ 153161 w 204216"/>
              <a:gd name="connsiteY8" fmla="*/ 247650 h 495300"/>
              <a:gd name="connsiteX9" fmla="*/ 204216 w 204216"/>
              <a:gd name="connsiteY9" fmla="*/ 247650 h 495300"/>
              <a:gd name="connsiteX10" fmla="*/ 102108 w 204216"/>
              <a:gd name="connsiteY10" fmla="*/ 495300 h 495300"/>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Lst>
            <a:rect l="l" t="t" r="r" b="b"/>
            <a:pathLst>
              <a:path w="204216" h="495300">
                <a:moveTo>
                  <a:pt x="102108" y="495300"/>
                </a:moveTo>
                <a:lnTo>
                  <a:pt x="0" y="247650"/>
                </a:lnTo>
                <a:lnTo>
                  <a:pt x="51054" y="247650"/>
                </a:lnTo>
                <a:lnTo>
                  <a:pt x="51054" y="0"/>
                </a:lnTo>
                <a:lnTo>
                  <a:pt x="0" y="0"/>
                </a:lnTo>
                <a:lnTo>
                  <a:pt x="114935" y="6857"/>
                </a:lnTo>
                <a:lnTo>
                  <a:pt x="204216" y="0"/>
                </a:lnTo>
                <a:lnTo>
                  <a:pt x="153161" y="0"/>
                </a:lnTo>
                <a:lnTo>
                  <a:pt x="153161" y="247650"/>
                </a:lnTo>
                <a:lnTo>
                  <a:pt x="204216" y="247650"/>
                </a:lnTo>
                <a:lnTo>
                  <a:pt x="102108" y="495300"/>
                </a:lnTo>
              </a:path>
            </a:pathLst>
          </a:custGeom>
          <a:solidFill>
            <a:srgbClr val="CB1029">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Freeform 3"/>
          <p:cNvSpPr/>
          <p:nvPr/>
        </p:nvSpPr>
        <p:spPr>
          <a:xfrm>
            <a:off x="6187440" y="3826764"/>
            <a:ext cx="204215" cy="495300"/>
          </a:xfrm>
          <a:custGeom>
            <a:avLst/>
            <a:gdLst>
              <a:gd name="connsiteX0" fmla="*/ 102107 w 204215"/>
              <a:gd name="connsiteY0" fmla="*/ 495300 h 495300"/>
              <a:gd name="connsiteX1" fmla="*/ 0 w 204215"/>
              <a:gd name="connsiteY1" fmla="*/ 247650 h 495300"/>
              <a:gd name="connsiteX2" fmla="*/ 51053 w 204215"/>
              <a:gd name="connsiteY2" fmla="*/ 247650 h 495300"/>
              <a:gd name="connsiteX3" fmla="*/ 51053 w 204215"/>
              <a:gd name="connsiteY3" fmla="*/ 0 h 495300"/>
              <a:gd name="connsiteX4" fmla="*/ 0 w 204215"/>
              <a:gd name="connsiteY4" fmla="*/ 0 h 495300"/>
              <a:gd name="connsiteX5" fmla="*/ 114934 w 204215"/>
              <a:gd name="connsiteY5" fmla="*/ 6857 h 495300"/>
              <a:gd name="connsiteX6" fmla="*/ 204215 w 204215"/>
              <a:gd name="connsiteY6" fmla="*/ 0 h 495300"/>
              <a:gd name="connsiteX7" fmla="*/ 153161 w 204215"/>
              <a:gd name="connsiteY7" fmla="*/ 0 h 495300"/>
              <a:gd name="connsiteX8" fmla="*/ 153161 w 204215"/>
              <a:gd name="connsiteY8" fmla="*/ 247650 h 495300"/>
              <a:gd name="connsiteX9" fmla="*/ 204215 w 204215"/>
              <a:gd name="connsiteY9" fmla="*/ 247650 h 495300"/>
              <a:gd name="connsiteX10" fmla="*/ 102107 w 204215"/>
              <a:gd name="connsiteY10" fmla="*/ 495300 h 495300"/>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Lst>
            <a:rect l="l" t="t" r="r" b="b"/>
            <a:pathLst>
              <a:path w="204215" h="495300">
                <a:moveTo>
                  <a:pt x="102107" y="495300"/>
                </a:moveTo>
                <a:lnTo>
                  <a:pt x="0" y="247650"/>
                </a:lnTo>
                <a:lnTo>
                  <a:pt x="51053" y="247650"/>
                </a:lnTo>
                <a:lnTo>
                  <a:pt x="51053" y="0"/>
                </a:lnTo>
                <a:lnTo>
                  <a:pt x="0" y="0"/>
                </a:lnTo>
                <a:lnTo>
                  <a:pt x="114934" y="6857"/>
                </a:lnTo>
                <a:lnTo>
                  <a:pt x="204215" y="0"/>
                </a:lnTo>
                <a:lnTo>
                  <a:pt x="153161" y="0"/>
                </a:lnTo>
                <a:lnTo>
                  <a:pt x="153161" y="247650"/>
                </a:lnTo>
                <a:lnTo>
                  <a:pt x="204215" y="247650"/>
                </a:lnTo>
                <a:lnTo>
                  <a:pt x="102107" y="495300"/>
                </a:lnTo>
              </a:path>
            </a:pathLst>
          </a:custGeom>
          <a:solidFill>
            <a:srgbClr val="CB1029">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Freeform 3"/>
          <p:cNvSpPr/>
          <p:nvPr/>
        </p:nvSpPr>
        <p:spPr>
          <a:xfrm>
            <a:off x="7908035" y="3813047"/>
            <a:ext cx="204216" cy="496823"/>
          </a:xfrm>
          <a:custGeom>
            <a:avLst/>
            <a:gdLst>
              <a:gd name="connsiteX0" fmla="*/ 102107 w 204216"/>
              <a:gd name="connsiteY0" fmla="*/ 496823 h 496823"/>
              <a:gd name="connsiteX1" fmla="*/ 0 w 204216"/>
              <a:gd name="connsiteY1" fmla="*/ 248411 h 496823"/>
              <a:gd name="connsiteX2" fmla="*/ 51054 w 204216"/>
              <a:gd name="connsiteY2" fmla="*/ 248411 h 496823"/>
              <a:gd name="connsiteX3" fmla="*/ 51054 w 204216"/>
              <a:gd name="connsiteY3" fmla="*/ 0 h 496823"/>
              <a:gd name="connsiteX4" fmla="*/ 0 w 204216"/>
              <a:gd name="connsiteY4" fmla="*/ 0 h 496823"/>
              <a:gd name="connsiteX5" fmla="*/ 114934 w 204216"/>
              <a:gd name="connsiteY5" fmla="*/ 6858 h 496823"/>
              <a:gd name="connsiteX6" fmla="*/ 204216 w 204216"/>
              <a:gd name="connsiteY6" fmla="*/ 0 h 496823"/>
              <a:gd name="connsiteX7" fmla="*/ 153161 w 204216"/>
              <a:gd name="connsiteY7" fmla="*/ 0 h 496823"/>
              <a:gd name="connsiteX8" fmla="*/ 153161 w 204216"/>
              <a:gd name="connsiteY8" fmla="*/ 248411 h 496823"/>
              <a:gd name="connsiteX9" fmla="*/ 204216 w 204216"/>
              <a:gd name="connsiteY9" fmla="*/ 248411 h 496823"/>
              <a:gd name="connsiteX10" fmla="*/ 102107 w 204216"/>
              <a:gd name="connsiteY10" fmla="*/ 496823 h 496823"/>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Lst>
            <a:rect l="l" t="t" r="r" b="b"/>
            <a:pathLst>
              <a:path w="204216" h="496823">
                <a:moveTo>
                  <a:pt x="102107" y="496823"/>
                </a:moveTo>
                <a:lnTo>
                  <a:pt x="0" y="248411"/>
                </a:lnTo>
                <a:lnTo>
                  <a:pt x="51054" y="248411"/>
                </a:lnTo>
                <a:lnTo>
                  <a:pt x="51054" y="0"/>
                </a:lnTo>
                <a:lnTo>
                  <a:pt x="0" y="0"/>
                </a:lnTo>
                <a:lnTo>
                  <a:pt x="114934" y="6858"/>
                </a:lnTo>
                <a:lnTo>
                  <a:pt x="204216" y="0"/>
                </a:lnTo>
                <a:lnTo>
                  <a:pt x="153161" y="0"/>
                </a:lnTo>
                <a:lnTo>
                  <a:pt x="153161" y="248411"/>
                </a:lnTo>
                <a:lnTo>
                  <a:pt x="204216" y="248411"/>
                </a:lnTo>
                <a:lnTo>
                  <a:pt x="102107" y="496823"/>
                </a:lnTo>
              </a:path>
            </a:pathLst>
          </a:custGeom>
          <a:solidFill>
            <a:srgbClr val="CB1029">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27" name="Picture 3"/>
          <p:cNvPicPr>
            <a:picLocks noChangeAspect="1" noChangeArrowheads="1"/>
          </p:cNvPicPr>
          <p:nvPr/>
        </p:nvPicPr>
        <p:blipFill>
          <a:blip r:embed="rId2"/>
          <a:srcRect/>
          <a:stretch>
            <a:fillRect/>
          </a:stretch>
        </p:blipFill>
        <p:spPr bwMode="auto">
          <a:xfrm>
            <a:off x="4254500" y="1917700"/>
            <a:ext cx="1295400" cy="965200"/>
          </a:xfrm>
          <a:prstGeom prst="rect">
            <a:avLst/>
          </a:prstGeom>
          <a:noFill/>
        </p:spPr>
      </p:pic>
      <p:pic>
        <p:nvPicPr>
          <p:cNvPr id="17" name="Picture 3"/>
          <p:cNvPicPr>
            <a:picLocks noChangeAspect="1" noChangeArrowheads="1"/>
          </p:cNvPicPr>
          <p:nvPr/>
        </p:nvPicPr>
        <p:blipFill>
          <a:blip r:embed="rId3"/>
          <a:srcRect/>
          <a:stretch>
            <a:fillRect/>
          </a:stretch>
        </p:blipFill>
        <p:spPr bwMode="auto">
          <a:xfrm>
            <a:off x="482600" y="4229100"/>
            <a:ext cx="1536700" cy="965200"/>
          </a:xfrm>
          <a:prstGeom prst="rect">
            <a:avLst/>
          </a:prstGeom>
          <a:noFill/>
        </p:spPr>
      </p:pic>
      <p:pic>
        <p:nvPicPr>
          <p:cNvPr id="18" name="Picture 3"/>
          <p:cNvPicPr>
            <a:picLocks noChangeAspect="1" noChangeArrowheads="1"/>
          </p:cNvPicPr>
          <p:nvPr/>
        </p:nvPicPr>
        <p:blipFill>
          <a:blip r:embed="rId4"/>
          <a:srcRect/>
          <a:stretch>
            <a:fillRect/>
          </a:stretch>
        </p:blipFill>
        <p:spPr bwMode="auto">
          <a:xfrm>
            <a:off x="2222500" y="4216400"/>
            <a:ext cx="1549400" cy="965200"/>
          </a:xfrm>
          <a:prstGeom prst="rect">
            <a:avLst/>
          </a:prstGeom>
          <a:noFill/>
        </p:spPr>
      </p:pic>
      <p:pic>
        <p:nvPicPr>
          <p:cNvPr id="19" name="Picture 3"/>
          <p:cNvPicPr>
            <a:picLocks noChangeAspect="1" noChangeArrowheads="1"/>
          </p:cNvPicPr>
          <p:nvPr/>
        </p:nvPicPr>
        <p:blipFill>
          <a:blip r:embed="rId5"/>
          <a:srcRect/>
          <a:stretch>
            <a:fillRect/>
          </a:stretch>
        </p:blipFill>
        <p:spPr bwMode="auto">
          <a:xfrm>
            <a:off x="3873500" y="4216400"/>
            <a:ext cx="1549400" cy="965200"/>
          </a:xfrm>
          <a:prstGeom prst="rect">
            <a:avLst/>
          </a:prstGeom>
          <a:noFill/>
        </p:spPr>
      </p:pic>
      <p:pic>
        <p:nvPicPr>
          <p:cNvPr id="20" name="Picture 3"/>
          <p:cNvPicPr>
            <a:picLocks noChangeAspect="1" noChangeArrowheads="1"/>
          </p:cNvPicPr>
          <p:nvPr/>
        </p:nvPicPr>
        <p:blipFill>
          <a:blip r:embed="rId6"/>
          <a:srcRect/>
          <a:stretch>
            <a:fillRect/>
          </a:stretch>
        </p:blipFill>
        <p:spPr bwMode="auto">
          <a:xfrm>
            <a:off x="3251200" y="5257800"/>
            <a:ext cx="1536700" cy="952500"/>
          </a:xfrm>
          <a:prstGeom prst="rect">
            <a:avLst/>
          </a:prstGeom>
          <a:noFill/>
        </p:spPr>
      </p:pic>
      <p:pic>
        <p:nvPicPr>
          <p:cNvPr id="21" name="Picture 3"/>
          <p:cNvPicPr>
            <a:picLocks noChangeAspect="1" noChangeArrowheads="1"/>
          </p:cNvPicPr>
          <p:nvPr/>
        </p:nvPicPr>
        <p:blipFill>
          <a:blip r:embed="rId7"/>
          <a:srcRect/>
          <a:stretch>
            <a:fillRect/>
          </a:stretch>
        </p:blipFill>
        <p:spPr bwMode="auto">
          <a:xfrm>
            <a:off x="5524500" y="4305300"/>
            <a:ext cx="1536700" cy="965200"/>
          </a:xfrm>
          <a:prstGeom prst="rect">
            <a:avLst/>
          </a:prstGeom>
          <a:noFill/>
        </p:spPr>
      </p:pic>
      <p:pic>
        <p:nvPicPr>
          <p:cNvPr id="22" name="Picture 3"/>
          <p:cNvPicPr>
            <a:picLocks noChangeAspect="1" noChangeArrowheads="1"/>
          </p:cNvPicPr>
          <p:nvPr/>
        </p:nvPicPr>
        <p:blipFill>
          <a:blip r:embed="rId8"/>
          <a:srcRect/>
          <a:stretch>
            <a:fillRect/>
          </a:stretch>
        </p:blipFill>
        <p:spPr bwMode="auto">
          <a:xfrm>
            <a:off x="7264400" y="4292600"/>
            <a:ext cx="1384300" cy="965200"/>
          </a:xfrm>
          <a:prstGeom prst="rect">
            <a:avLst/>
          </a:prstGeom>
          <a:noFill/>
        </p:spPr>
      </p:pic>
      <p:pic>
        <p:nvPicPr>
          <p:cNvPr id="23" name="Picture 3"/>
          <p:cNvPicPr>
            <a:picLocks noChangeAspect="1" noChangeArrowheads="1"/>
          </p:cNvPicPr>
          <p:nvPr/>
        </p:nvPicPr>
        <p:blipFill>
          <a:blip r:embed="rId9"/>
          <a:srcRect/>
          <a:stretch>
            <a:fillRect/>
          </a:stretch>
        </p:blipFill>
        <p:spPr bwMode="auto">
          <a:xfrm>
            <a:off x="0" y="0"/>
            <a:ext cx="9144000" cy="6858000"/>
          </a:xfrm>
          <a:prstGeom prst="rect">
            <a:avLst/>
          </a:prstGeom>
          <a:noFill/>
        </p:spPr>
      </p:pic>
      <p:sp>
        <p:nvSpPr>
          <p:cNvPr id="2" name="TextBox 1"/>
          <p:cNvSpPr txBox="1"/>
          <p:nvPr/>
        </p:nvSpPr>
        <p:spPr>
          <a:xfrm>
            <a:off x="558800" y="3175000"/>
            <a:ext cx="1176925" cy="559127"/>
          </a:xfrm>
          <a:prstGeom prst="rect">
            <a:avLst/>
          </a:prstGeom>
          <a:noFill/>
        </p:spPr>
        <p:txBody>
          <a:bodyPr wrap="none" lIns="0" tIns="0" rIns="0" rtlCol="0">
            <a:spAutoFit/>
          </a:bodyPr>
          <a:lstStyle/>
          <a:p>
            <a:pPr>
              <a:lnSpc>
                <a:spcPts val="2000"/>
              </a:lnSpc>
              <a:tabLst/>
            </a:pPr>
            <a:r>
              <a:rPr lang="en-US" altLang="zh-CN" sz="2006" dirty="0" smtClean="0">
                <a:solidFill>
                  <a:srgbClr val="CB1029"/>
                </a:solidFill>
                <a:latin typeface="Calibri" pitchFamily="18" charset="0"/>
                <a:cs typeface="Calibri" pitchFamily="18" charset="0"/>
              </a:rPr>
              <a:t>Financial </a:t>
            </a:r>
          </a:p>
          <a:p>
            <a:pPr>
              <a:lnSpc>
                <a:spcPts val="2000"/>
              </a:lnSpc>
              <a:tabLst/>
            </a:pPr>
            <a:r>
              <a:rPr lang="en-US" altLang="zh-CN" sz="2006" dirty="0" smtClean="0">
                <a:solidFill>
                  <a:srgbClr val="CB1029"/>
                </a:solidFill>
                <a:latin typeface="Calibri" pitchFamily="18" charset="0"/>
                <a:cs typeface="Calibri" pitchFamily="18" charset="0"/>
              </a:rPr>
              <a:t>institutions</a:t>
            </a:r>
            <a:endParaRPr lang="en-US" altLang="zh-CN" sz="2004" dirty="0" smtClean="0">
              <a:solidFill>
                <a:srgbClr val="CB1029"/>
              </a:solidFill>
              <a:latin typeface="Calibri" pitchFamily="18" charset="0"/>
              <a:cs typeface="Calibri" pitchFamily="18" charset="0"/>
            </a:endParaRPr>
          </a:p>
        </p:txBody>
      </p:sp>
      <p:sp>
        <p:nvSpPr>
          <p:cNvPr id="24" name="TextBox 1"/>
          <p:cNvSpPr txBox="1"/>
          <p:nvPr/>
        </p:nvSpPr>
        <p:spPr>
          <a:xfrm>
            <a:off x="2235200" y="3175000"/>
            <a:ext cx="1035412" cy="559127"/>
          </a:xfrm>
          <a:prstGeom prst="rect">
            <a:avLst/>
          </a:prstGeom>
          <a:noFill/>
        </p:spPr>
        <p:txBody>
          <a:bodyPr wrap="none" lIns="0" tIns="0" rIns="0" rtlCol="0">
            <a:spAutoFit/>
          </a:bodyPr>
          <a:lstStyle/>
          <a:p>
            <a:pPr>
              <a:lnSpc>
                <a:spcPts val="2000"/>
              </a:lnSpc>
              <a:tabLst/>
            </a:pPr>
            <a:r>
              <a:rPr lang="en-US" altLang="zh-CN" sz="2006" dirty="0" smtClean="0">
                <a:solidFill>
                  <a:srgbClr val="CB1029"/>
                </a:solidFill>
                <a:latin typeface="Calibri" pitchFamily="18" charset="0"/>
                <a:cs typeface="Calibri" pitchFamily="18" charset="0"/>
              </a:rPr>
              <a:t>Asset</a:t>
            </a:r>
          </a:p>
          <a:p>
            <a:pPr>
              <a:lnSpc>
                <a:spcPts val="2000"/>
              </a:lnSpc>
              <a:tabLst/>
            </a:pPr>
            <a:r>
              <a:rPr lang="en-US" altLang="zh-CN" sz="2006" dirty="0" smtClean="0">
                <a:solidFill>
                  <a:srgbClr val="CB1029"/>
                </a:solidFill>
                <a:latin typeface="Calibri" pitchFamily="18" charset="0"/>
                <a:cs typeface="Calibri" pitchFamily="18" charset="0"/>
              </a:rPr>
              <a:t>Managers</a:t>
            </a:r>
            <a:endParaRPr lang="en-US" altLang="zh-CN" sz="2004" dirty="0" smtClean="0">
              <a:solidFill>
                <a:srgbClr val="CB1029"/>
              </a:solidFill>
              <a:latin typeface="Calibri" pitchFamily="18" charset="0"/>
              <a:cs typeface="Calibri" pitchFamily="18" charset="0"/>
            </a:endParaRPr>
          </a:p>
        </p:txBody>
      </p:sp>
      <p:sp>
        <p:nvSpPr>
          <p:cNvPr id="25" name="TextBox 1"/>
          <p:cNvSpPr txBox="1"/>
          <p:nvPr/>
        </p:nvSpPr>
        <p:spPr>
          <a:xfrm>
            <a:off x="3898900" y="3175000"/>
            <a:ext cx="1435842" cy="610424"/>
          </a:xfrm>
          <a:prstGeom prst="rect">
            <a:avLst/>
          </a:prstGeom>
          <a:noFill/>
        </p:spPr>
        <p:txBody>
          <a:bodyPr wrap="none" lIns="0" tIns="0" rIns="0" rtlCol="0">
            <a:spAutoFit/>
          </a:bodyPr>
          <a:lstStyle/>
          <a:p>
            <a:pPr>
              <a:lnSpc>
                <a:spcPts val="2000"/>
              </a:lnSpc>
              <a:tabLst/>
            </a:pPr>
            <a:r>
              <a:rPr lang="en-US" altLang="zh-CN" sz="2006" dirty="0" smtClean="0">
                <a:solidFill>
                  <a:srgbClr val="CB1029"/>
                </a:solidFill>
                <a:latin typeface="Calibri" pitchFamily="18" charset="0"/>
                <a:cs typeface="Calibri" pitchFamily="18" charset="0"/>
              </a:rPr>
              <a:t>Providers</a:t>
            </a:r>
          </a:p>
          <a:p>
            <a:pPr>
              <a:lnSpc>
                <a:spcPts val="2400"/>
              </a:lnSpc>
              <a:tabLst/>
            </a:pPr>
            <a:r>
              <a:rPr lang="en-US" altLang="zh-CN" sz="2004" dirty="0" smtClean="0">
                <a:solidFill>
                  <a:srgbClr val="CB1029"/>
                </a:solidFill>
                <a:latin typeface="Calibri" pitchFamily="18" charset="0"/>
                <a:cs typeface="Calibri" pitchFamily="18" charset="0"/>
              </a:rPr>
              <a:t>And Academy</a:t>
            </a:r>
          </a:p>
        </p:txBody>
      </p:sp>
      <p:sp>
        <p:nvSpPr>
          <p:cNvPr id="26" name="TextBox 1"/>
          <p:cNvSpPr txBox="1"/>
          <p:nvPr/>
        </p:nvSpPr>
        <p:spPr>
          <a:xfrm>
            <a:off x="5626100" y="3175000"/>
            <a:ext cx="1392497" cy="559127"/>
          </a:xfrm>
          <a:prstGeom prst="rect">
            <a:avLst/>
          </a:prstGeom>
          <a:noFill/>
        </p:spPr>
        <p:txBody>
          <a:bodyPr wrap="none" lIns="0" tIns="0" rIns="0" rtlCol="0">
            <a:spAutoFit/>
          </a:bodyPr>
          <a:lstStyle/>
          <a:p>
            <a:pPr>
              <a:lnSpc>
                <a:spcPts val="2000"/>
              </a:lnSpc>
              <a:tabLst/>
            </a:pPr>
            <a:r>
              <a:rPr lang="en-US" altLang="zh-CN" sz="2006" dirty="0" smtClean="0">
                <a:solidFill>
                  <a:srgbClr val="CB1029"/>
                </a:solidFill>
                <a:latin typeface="Calibri" pitchFamily="18" charset="0"/>
                <a:cs typeface="Calibri" pitchFamily="18" charset="0"/>
              </a:rPr>
              <a:t>Nonprofit</a:t>
            </a:r>
          </a:p>
          <a:p>
            <a:pPr>
              <a:lnSpc>
                <a:spcPts val="2000"/>
              </a:lnSpc>
              <a:tabLst/>
            </a:pPr>
            <a:r>
              <a:rPr lang="en-US" altLang="zh-CN" sz="2006" dirty="0" smtClean="0">
                <a:solidFill>
                  <a:srgbClr val="CB1029"/>
                </a:solidFill>
                <a:latin typeface="Calibri" pitchFamily="18" charset="0"/>
                <a:cs typeface="Calibri" pitchFamily="18" charset="0"/>
              </a:rPr>
              <a:t>organizations</a:t>
            </a:r>
            <a:endParaRPr lang="en-US" altLang="zh-CN" sz="2004" dirty="0" smtClean="0">
              <a:solidFill>
                <a:srgbClr val="CB1029"/>
              </a:solidFill>
              <a:latin typeface="Calibri" pitchFamily="18" charset="0"/>
              <a:cs typeface="Calibri" pitchFamily="18" charset="0"/>
            </a:endParaRPr>
          </a:p>
        </p:txBody>
      </p:sp>
      <p:sp>
        <p:nvSpPr>
          <p:cNvPr id="27" name="TextBox 1"/>
          <p:cNvSpPr txBox="1"/>
          <p:nvPr/>
        </p:nvSpPr>
        <p:spPr>
          <a:xfrm>
            <a:off x="7343454" y="3301184"/>
            <a:ext cx="1338123" cy="306431"/>
          </a:xfrm>
          <a:prstGeom prst="rect">
            <a:avLst/>
          </a:prstGeom>
          <a:noFill/>
        </p:spPr>
        <p:txBody>
          <a:bodyPr wrap="none" lIns="0" tIns="0" rIns="0" rtlCol="0">
            <a:spAutoFit/>
          </a:bodyPr>
          <a:lstStyle/>
          <a:p>
            <a:pPr>
              <a:lnSpc>
                <a:spcPts val="2000"/>
              </a:lnSpc>
              <a:tabLst/>
            </a:pPr>
            <a:r>
              <a:rPr lang="en-US" altLang="zh-CN" sz="2006" dirty="0" smtClean="0">
                <a:solidFill>
                  <a:srgbClr val="CB1029"/>
                </a:solidFill>
                <a:latin typeface="Calibri" pitchFamily="18" charset="0"/>
                <a:cs typeface="Calibri" pitchFamily="18" charset="0"/>
              </a:rPr>
              <a:t>Trade unions</a:t>
            </a:r>
          </a:p>
        </p:txBody>
      </p:sp>
      <p:sp>
        <p:nvSpPr>
          <p:cNvPr id="28" name="TextBox 1"/>
          <p:cNvSpPr txBox="1"/>
          <p:nvPr/>
        </p:nvSpPr>
        <p:spPr>
          <a:xfrm>
            <a:off x="749300" y="673100"/>
            <a:ext cx="4974760" cy="2046714"/>
          </a:xfrm>
          <a:prstGeom prst="rect">
            <a:avLst/>
          </a:prstGeom>
          <a:noFill/>
        </p:spPr>
        <p:txBody>
          <a:bodyPr wrap="none" lIns="0" tIns="0" rIns="0" rtlCol="0">
            <a:spAutoFit/>
          </a:bodyPr>
          <a:lstStyle/>
          <a:p>
            <a:pPr>
              <a:lnSpc>
                <a:spcPts val="4400"/>
              </a:lnSpc>
              <a:tabLst>
                <a:tab pos="1574800" algn="l"/>
                <a:tab pos="2222500" algn="l"/>
              </a:tabLst>
            </a:pPr>
            <a:r>
              <a:rPr lang="en-US" altLang="zh-CN" sz="4404" b="1" dirty="0" smtClean="0">
                <a:solidFill>
                  <a:srgbClr val="CB1029"/>
                </a:solidFill>
                <a:latin typeface="Calibri" pitchFamily="18" charset="0"/>
                <a:cs typeface="Calibri" pitchFamily="18" charset="0"/>
              </a:rPr>
              <a:t>Structure</a:t>
            </a:r>
          </a:p>
          <a:p>
            <a:pPr>
              <a:lnSpc>
                <a:spcPts val="1000"/>
              </a:lnSpc>
            </a:pPr>
            <a:endParaRPr lang="en-US" altLang="zh-CN" dirty="0" smtClean="0"/>
          </a:p>
          <a:p>
            <a:pPr>
              <a:lnSpc>
                <a:spcPts val="3300"/>
              </a:lnSpc>
              <a:tabLst>
                <a:tab pos="1574800" algn="l"/>
                <a:tab pos="2222500" algn="l"/>
              </a:tabLst>
            </a:pPr>
            <a:r>
              <a:rPr lang="en-US" altLang="zh-CN" dirty="0" smtClean="0"/>
              <a:t>		</a:t>
            </a:r>
            <a:r>
              <a:rPr lang="en-US" altLang="zh-CN" sz="3206" b="1" dirty="0" smtClean="0">
                <a:solidFill>
                  <a:srgbClr val="595959"/>
                </a:solidFill>
                <a:latin typeface="Calibri" pitchFamily="18" charset="0"/>
                <a:cs typeface="Calibri" pitchFamily="18" charset="0"/>
              </a:rPr>
              <a:t>Executive Board</a:t>
            </a:r>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2900"/>
              </a:lnSpc>
              <a:tabLst>
                <a:tab pos="1574800" algn="l"/>
                <a:tab pos="2222500" algn="l"/>
              </a:tabLst>
            </a:pPr>
            <a:r>
              <a:rPr lang="en-US" altLang="zh-CN" dirty="0" smtClean="0"/>
              <a:t>	</a:t>
            </a:r>
            <a:r>
              <a:rPr lang="en-US" altLang="zh-CN" sz="2004" dirty="0" smtClean="0">
                <a:solidFill>
                  <a:srgbClr val="CB1029"/>
                </a:solidFill>
                <a:latin typeface="Calibri" pitchFamily="18" charset="0"/>
                <a:cs typeface="Calibri" pitchFamily="18" charset="0"/>
              </a:rPr>
              <a:t>Presidency</a:t>
            </a:r>
          </a:p>
        </p:txBody>
      </p:sp>
      <p:sp>
        <p:nvSpPr>
          <p:cNvPr id="29" name="TextBox 1"/>
          <p:cNvSpPr txBox="1"/>
          <p:nvPr/>
        </p:nvSpPr>
        <p:spPr>
          <a:xfrm>
            <a:off x="1422400" y="5638800"/>
            <a:ext cx="987130" cy="306366"/>
          </a:xfrm>
          <a:prstGeom prst="rect">
            <a:avLst/>
          </a:prstGeom>
          <a:noFill/>
        </p:spPr>
        <p:txBody>
          <a:bodyPr wrap="none" lIns="0" tIns="0" rIns="0" rtlCol="0">
            <a:spAutoFit/>
          </a:bodyPr>
          <a:lstStyle/>
          <a:p>
            <a:pPr>
              <a:lnSpc>
                <a:spcPts val="2000"/>
              </a:lnSpc>
              <a:tabLst/>
            </a:pPr>
            <a:r>
              <a:rPr lang="en-US" altLang="zh-CN" sz="2004" dirty="0" smtClean="0">
                <a:solidFill>
                  <a:srgbClr val="CB1029"/>
                </a:solidFill>
                <a:latin typeface="Calibri" pitchFamily="18" charset="0"/>
                <a:cs typeface="Calibri" pitchFamily="18" charset="0"/>
              </a:rPr>
              <a:t>Treasurer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a:off x="630986" y="1694688"/>
            <a:ext cx="7575753" cy="12192"/>
          </a:xfrm>
          <a:custGeom>
            <a:avLst/>
            <a:gdLst>
              <a:gd name="connsiteX0" fmla="*/ 0 w 7575753"/>
              <a:gd name="connsiteY0" fmla="*/ 0 h 12192"/>
              <a:gd name="connsiteX1" fmla="*/ 1893900 w 7575753"/>
              <a:gd name="connsiteY1" fmla="*/ 0 h 12192"/>
              <a:gd name="connsiteX2" fmla="*/ 3787851 w 7575753"/>
              <a:gd name="connsiteY2" fmla="*/ 0 h 12192"/>
              <a:gd name="connsiteX3" fmla="*/ 5681802 w 7575753"/>
              <a:gd name="connsiteY3" fmla="*/ 0 h 12192"/>
              <a:gd name="connsiteX4" fmla="*/ 7575753 w 7575753"/>
              <a:gd name="connsiteY4" fmla="*/ 0 h 12192"/>
              <a:gd name="connsiteX5" fmla="*/ 7575753 w 7575753"/>
              <a:gd name="connsiteY5" fmla="*/ 12191 h 12192"/>
              <a:gd name="connsiteX6" fmla="*/ 5681802 w 7575753"/>
              <a:gd name="connsiteY6" fmla="*/ 12191 h 12192"/>
              <a:gd name="connsiteX7" fmla="*/ 3787851 w 7575753"/>
              <a:gd name="connsiteY7" fmla="*/ 12191 h 12192"/>
              <a:gd name="connsiteX8" fmla="*/ 1893900 w 7575753"/>
              <a:gd name="connsiteY8" fmla="*/ 12191 h 12192"/>
              <a:gd name="connsiteX9" fmla="*/ 0 w 7575753"/>
              <a:gd name="connsiteY9" fmla="*/ 12191 h 12192"/>
              <a:gd name="connsiteX10" fmla="*/ 0 w 7575753"/>
              <a:gd name="connsiteY10" fmla="*/ 0 h 12192"/>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Lst>
            <a:rect l="l" t="t" r="r" b="b"/>
            <a:pathLst>
              <a:path w="7575753" h="12192">
                <a:moveTo>
                  <a:pt x="0" y="0"/>
                </a:moveTo>
                <a:lnTo>
                  <a:pt x="1893900" y="0"/>
                </a:lnTo>
                <a:lnTo>
                  <a:pt x="3787851" y="0"/>
                </a:lnTo>
                <a:lnTo>
                  <a:pt x="5681802" y="0"/>
                </a:lnTo>
                <a:lnTo>
                  <a:pt x="7575753" y="0"/>
                </a:lnTo>
                <a:lnTo>
                  <a:pt x="7575753" y="12191"/>
                </a:lnTo>
                <a:lnTo>
                  <a:pt x="5681802" y="12191"/>
                </a:lnTo>
                <a:lnTo>
                  <a:pt x="3787851" y="12191"/>
                </a:lnTo>
                <a:lnTo>
                  <a:pt x="1893900" y="12191"/>
                </a:lnTo>
                <a:lnTo>
                  <a:pt x="0" y="12191"/>
                </a:lnTo>
                <a:lnTo>
                  <a:pt x="0" y="0"/>
                </a:lnTo>
              </a:path>
            </a:pathLst>
          </a:custGeom>
          <a:solidFill>
            <a:srgbClr val="595959">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Freeform 3"/>
          <p:cNvSpPr/>
          <p:nvPr/>
        </p:nvSpPr>
        <p:spPr>
          <a:xfrm>
            <a:off x="630986" y="1969007"/>
            <a:ext cx="3211017" cy="12192"/>
          </a:xfrm>
          <a:custGeom>
            <a:avLst/>
            <a:gdLst>
              <a:gd name="connsiteX0" fmla="*/ 0 w 3211017"/>
              <a:gd name="connsiteY0" fmla="*/ 0 h 12192"/>
              <a:gd name="connsiteX1" fmla="*/ 1605483 w 3211017"/>
              <a:gd name="connsiteY1" fmla="*/ 0 h 12192"/>
              <a:gd name="connsiteX2" fmla="*/ 3211017 w 3211017"/>
              <a:gd name="connsiteY2" fmla="*/ 0 h 12192"/>
              <a:gd name="connsiteX3" fmla="*/ 3211017 w 3211017"/>
              <a:gd name="connsiteY3" fmla="*/ 12192 h 12192"/>
              <a:gd name="connsiteX4" fmla="*/ 1605483 w 3211017"/>
              <a:gd name="connsiteY4" fmla="*/ 12192 h 12192"/>
              <a:gd name="connsiteX5" fmla="*/ 0 w 3211017"/>
              <a:gd name="connsiteY5" fmla="*/ 12192 h 12192"/>
              <a:gd name="connsiteX6" fmla="*/ 0 w 3211017"/>
              <a:gd name="connsiteY6" fmla="*/ 0 h 12192"/>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Lst>
            <a:rect l="l" t="t" r="r" b="b"/>
            <a:pathLst>
              <a:path w="3211017" h="12192">
                <a:moveTo>
                  <a:pt x="0" y="0"/>
                </a:moveTo>
                <a:lnTo>
                  <a:pt x="1605483" y="0"/>
                </a:lnTo>
                <a:lnTo>
                  <a:pt x="3211017" y="0"/>
                </a:lnTo>
                <a:lnTo>
                  <a:pt x="3211017" y="12192"/>
                </a:lnTo>
                <a:lnTo>
                  <a:pt x="1605483" y="12192"/>
                </a:lnTo>
                <a:lnTo>
                  <a:pt x="0" y="12192"/>
                </a:lnTo>
                <a:lnTo>
                  <a:pt x="0" y="0"/>
                </a:lnTo>
              </a:path>
            </a:pathLst>
          </a:custGeom>
          <a:solidFill>
            <a:srgbClr val="595959">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27" name="Picture 3"/>
          <p:cNvPicPr>
            <a:picLocks noChangeAspect="1" noChangeArrowheads="1"/>
          </p:cNvPicPr>
          <p:nvPr/>
        </p:nvPicPr>
        <p:blipFill>
          <a:blip r:embed="rId2"/>
          <a:srcRect/>
          <a:stretch>
            <a:fillRect/>
          </a:stretch>
        </p:blipFill>
        <p:spPr bwMode="auto">
          <a:xfrm>
            <a:off x="63500" y="152400"/>
            <a:ext cx="9144000" cy="6858000"/>
          </a:xfrm>
          <a:prstGeom prst="rect">
            <a:avLst/>
          </a:prstGeom>
          <a:noFill/>
        </p:spPr>
      </p:pic>
      <p:sp>
        <p:nvSpPr>
          <p:cNvPr id="2" name="TextBox 1"/>
          <p:cNvSpPr txBox="1"/>
          <p:nvPr/>
        </p:nvSpPr>
        <p:spPr>
          <a:xfrm>
            <a:off x="749300" y="622300"/>
            <a:ext cx="3383940" cy="618439"/>
          </a:xfrm>
          <a:prstGeom prst="rect">
            <a:avLst/>
          </a:prstGeom>
          <a:noFill/>
        </p:spPr>
        <p:txBody>
          <a:bodyPr wrap="none" lIns="0" tIns="0" rIns="0" rtlCol="0">
            <a:spAutoFit/>
          </a:bodyPr>
          <a:lstStyle/>
          <a:p>
            <a:pPr>
              <a:lnSpc>
                <a:spcPts val="4400"/>
              </a:lnSpc>
              <a:tabLst/>
            </a:pPr>
            <a:r>
              <a:rPr lang="en-US" altLang="zh-CN" sz="4404" b="1" dirty="0">
                <a:solidFill>
                  <a:srgbClr val="CB1029"/>
                </a:solidFill>
                <a:latin typeface="Calibri" pitchFamily="18" charset="0"/>
                <a:cs typeface="Calibri" pitchFamily="18" charset="0"/>
              </a:rPr>
              <a:t>Strategic Lines</a:t>
            </a:r>
          </a:p>
        </p:txBody>
      </p:sp>
      <p:sp>
        <p:nvSpPr>
          <p:cNvPr id="5" name="TextBox 1"/>
          <p:cNvSpPr txBox="1"/>
          <p:nvPr/>
        </p:nvSpPr>
        <p:spPr>
          <a:xfrm>
            <a:off x="696320" y="1543497"/>
            <a:ext cx="7835900" cy="600805"/>
          </a:xfrm>
          <a:prstGeom prst="rect">
            <a:avLst/>
          </a:prstGeom>
          <a:noFill/>
        </p:spPr>
        <p:txBody>
          <a:bodyPr wrap="square" lIns="0" tIns="0" rIns="0" rtlCol="0">
            <a:spAutoFit/>
          </a:bodyPr>
          <a:lstStyle/>
          <a:p>
            <a:r>
              <a:rPr lang="en-US" sz="1802" i="1" dirty="0" smtClean="0">
                <a:solidFill>
                  <a:srgbClr val="595959"/>
                </a:solidFill>
                <a:latin typeface="Times New Roman" pitchFamily="18" charset="0"/>
                <a:cs typeface="Times New Roman" pitchFamily="18" charset="0"/>
              </a:rPr>
              <a:t>In </a:t>
            </a:r>
            <a:r>
              <a:rPr lang="en-US" sz="1802" i="1" dirty="0">
                <a:solidFill>
                  <a:srgbClr val="595959"/>
                </a:solidFill>
                <a:latin typeface="Times New Roman" pitchFamily="18" charset="0"/>
                <a:cs typeface="Times New Roman" pitchFamily="18" charset="0"/>
              </a:rPr>
              <a:t>order to achieve its objectives, the association will have the following </a:t>
            </a:r>
            <a:r>
              <a:rPr lang="en-US" sz="1802" i="1" dirty="0" smtClean="0">
                <a:solidFill>
                  <a:srgbClr val="595959"/>
                </a:solidFill>
                <a:latin typeface="Times New Roman" pitchFamily="18" charset="0"/>
                <a:cs typeface="Times New Roman" pitchFamily="18" charset="0"/>
              </a:rPr>
              <a:t>strategic </a:t>
            </a:r>
            <a:r>
              <a:rPr lang="en-US" sz="1802" i="1" dirty="0">
                <a:solidFill>
                  <a:srgbClr val="595959"/>
                </a:solidFill>
                <a:latin typeface="Times New Roman" pitchFamily="18" charset="0"/>
                <a:cs typeface="Times New Roman" pitchFamily="18" charset="0"/>
              </a:rPr>
              <a:t>action </a:t>
            </a:r>
            <a:r>
              <a:rPr lang="en-US" sz="1802" i="1" dirty="0" smtClean="0">
                <a:solidFill>
                  <a:srgbClr val="595959"/>
                </a:solidFill>
                <a:latin typeface="Times New Roman" pitchFamily="18" charset="0"/>
                <a:cs typeface="Times New Roman" pitchFamily="18" charset="0"/>
              </a:rPr>
              <a:t>lines</a:t>
            </a:r>
            <a:r>
              <a:rPr lang="en-US" altLang="zh-CN" sz="1802" i="1" dirty="0" smtClean="0">
                <a:solidFill>
                  <a:srgbClr val="595959"/>
                </a:solidFill>
                <a:latin typeface="Times New Roman" pitchFamily="18" charset="0"/>
                <a:cs typeface="Times New Roman" pitchFamily="18" charset="0"/>
              </a:rPr>
              <a:t>:</a:t>
            </a:r>
            <a:endParaRPr lang="en-US" altLang="zh-CN" sz="1802" i="1" dirty="0">
              <a:solidFill>
                <a:srgbClr val="595959"/>
              </a:solidFill>
              <a:latin typeface="Times New Roman" pitchFamily="18" charset="0"/>
              <a:cs typeface="Times New Roman" pitchFamily="18" charset="0"/>
            </a:endParaRPr>
          </a:p>
        </p:txBody>
      </p:sp>
      <p:sp>
        <p:nvSpPr>
          <p:cNvPr id="6" name="TextBox 1"/>
          <p:cNvSpPr txBox="1"/>
          <p:nvPr/>
        </p:nvSpPr>
        <p:spPr>
          <a:xfrm>
            <a:off x="622300" y="2197100"/>
            <a:ext cx="7569200" cy="600805"/>
          </a:xfrm>
          <a:prstGeom prst="rect">
            <a:avLst/>
          </a:prstGeom>
          <a:noFill/>
        </p:spPr>
        <p:txBody>
          <a:bodyPr wrap="square" lIns="0" tIns="0" rIns="0" rtlCol="0">
            <a:spAutoFit/>
          </a:bodyPr>
          <a:lstStyle/>
          <a:p>
            <a:pPr>
              <a:tabLst/>
            </a:pPr>
            <a:r>
              <a:rPr lang="en-US" altLang="zh-CN" sz="1800" i="1" dirty="0" smtClean="0">
                <a:solidFill>
                  <a:srgbClr val="595959"/>
                </a:solidFill>
                <a:latin typeface="Times New Roman" pitchFamily="18" charset="0"/>
                <a:cs typeface="Times New Roman" pitchFamily="18" charset="0"/>
              </a:rPr>
              <a:t>1.</a:t>
            </a:r>
            <a:r>
              <a:rPr lang="en-US" altLang="zh-CN" sz="1800" dirty="0" smtClean="0">
                <a:latin typeface="Times New Roman" pitchFamily="18" charset="0"/>
                <a:cs typeface="Times New Roman" pitchFamily="18" charset="0"/>
              </a:rPr>
              <a:t> </a:t>
            </a:r>
            <a:r>
              <a:rPr lang="en-US" sz="1802" i="1" dirty="0" smtClean="0">
                <a:solidFill>
                  <a:srgbClr val="595959"/>
                </a:solidFill>
                <a:latin typeface="Times New Roman" pitchFamily="18" charset="0"/>
                <a:cs typeface="Times New Roman" pitchFamily="18" charset="0"/>
              </a:rPr>
              <a:t>The SRI promotion to generate demand and supply in Spain for which the following activities will be carried </a:t>
            </a:r>
            <a:r>
              <a:rPr lang="en-US" i="1" dirty="0" smtClean="0">
                <a:solidFill>
                  <a:srgbClr val="595959"/>
                </a:solidFill>
                <a:latin typeface="Times New Roman" pitchFamily="18" charset="0"/>
                <a:cs typeface="Times New Roman" pitchFamily="18" charset="0"/>
              </a:rPr>
              <a:t>out </a:t>
            </a:r>
            <a:r>
              <a:rPr lang="en-US" altLang="zh-CN" i="1" dirty="0">
                <a:solidFill>
                  <a:srgbClr val="595959"/>
                </a:solidFill>
                <a:latin typeface="Times New Roman" pitchFamily="18" charset="0"/>
                <a:cs typeface="Times New Roman" pitchFamily="18" charset="0"/>
              </a:rPr>
              <a:t>:</a:t>
            </a:r>
          </a:p>
        </p:txBody>
      </p:sp>
      <p:sp>
        <p:nvSpPr>
          <p:cNvPr id="7" name="TextBox 1"/>
          <p:cNvSpPr txBox="1"/>
          <p:nvPr/>
        </p:nvSpPr>
        <p:spPr>
          <a:xfrm>
            <a:off x="1079500" y="2895600"/>
            <a:ext cx="7127239" cy="600805"/>
          </a:xfrm>
          <a:prstGeom prst="rect">
            <a:avLst/>
          </a:prstGeom>
          <a:noFill/>
        </p:spPr>
        <p:txBody>
          <a:bodyPr wrap="square" lIns="0" tIns="0" rIns="0" rtlCol="0">
            <a:spAutoFit/>
          </a:bodyPr>
          <a:lstStyle/>
          <a:p>
            <a:pPr>
              <a:tabLst/>
            </a:pPr>
            <a:r>
              <a:rPr lang="en-US" altLang="zh-CN" sz="1802" i="1" dirty="0" smtClean="0">
                <a:solidFill>
                  <a:srgbClr val="595959"/>
                </a:solidFill>
                <a:latin typeface="Times New Roman" pitchFamily="18" charset="0"/>
                <a:cs typeface="Times New Roman" pitchFamily="18" charset="0"/>
              </a:rPr>
              <a:t>a)</a:t>
            </a:r>
            <a:r>
              <a:rPr lang="en-US" altLang="zh-CN" sz="1802" dirty="0" smtClean="0">
                <a:latin typeface="Times New Roman" pitchFamily="18" charset="0"/>
                <a:cs typeface="Times New Roman" pitchFamily="18" charset="0"/>
              </a:rPr>
              <a:t>   </a:t>
            </a:r>
            <a:r>
              <a:rPr lang="en-US" sz="1802" i="1" dirty="0" smtClean="0">
                <a:solidFill>
                  <a:srgbClr val="595959"/>
                </a:solidFill>
                <a:latin typeface="Times New Roman" pitchFamily="18" charset="0"/>
                <a:cs typeface="Times New Roman" pitchFamily="18" charset="0"/>
              </a:rPr>
              <a:t>SRI </a:t>
            </a:r>
            <a:r>
              <a:rPr lang="en-US" sz="1802" i="1" dirty="0">
                <a:solidFill>
                  <a:srgbClr val="595959"/>
                </a:solidFill>
                <a:latin typeface="Times New Roman" pitchFamily="18" charset="0"/>
                <a:cs typeface="Times New Roman" pitchFamily="18" charset="0"/>
              </a:rPr>
              <a:t>diffusion through educative and/or information campaigns on SRI. </a:t>
            </a:r>
            <a:r>
              <a:rPr lang="es-ES" sz="1802" i="1" dirty="0" err="1">
                <a:solidFill>
                  <a:srgbClr val="595959"/>
                </a:solidFill>
                <a:latin typeface="Times New Roman" pitchFamily="18" charset="0"/>
                <a:cs typeface="Times New Roman" pitchFamily="18" charset="0"/>
              </a:rPr>
              <a:t>Development</a:t>
            </a:r>
            <a:r>
              <a:rPr lang="es-ES" sz="1802" i="1" dirty="0">
                <a:solidFill>
                  <a:srgbClr val="595959"/>
                </a:solidFill>
                <a:latin typeface="Times New Roman" pitchFamily="18" charset="0"/>
                <a:cs typeface="Times New Roman" pitchFamily="18" charset="0"/>
              </a:rPr>
              <a:t> of </a:t>
            </a:r>
            <a:r>
              <a:rPr lang="es-ES" sz="1802" i="1" dirty="0" err="1">
                <a:solidFill>
                  <a:srgbClr val="595959"/>
                </a:solidFill>
                <a:latin typeface="Times New Roman" pitchFamily="18" charset="0"/>
                <a:cs typeface="Times New Roman" pitchFamily="18" charset="0"/>
              </a:rPr>
              <a:t>publications</a:t>
            </a:r>
            <a:r>
              <a:rPr lang="es-ES" sz="1802" i="1" dirty="0">
                <a:solidFill>
                  <a:srgbClr val="595959"/>
                </a:solidFill>
                <a:latin typeface="Times New Roman" pitchFamily="18" charset="0"/>
                <a:cs typeface="Times New Roman" pitchFamily="18" charset="0"/>
              </a:rPr>
              <a:t> and </a:t>
            </a:r>
            <a:r>
              <a:rPr lang="es-ES" sz="1802" i="1" dirty="0" err="1">
                <a:solidFill>
                  <a:srgbClr val="595959"/>
                </a:solidFill>
                <a:latin typeface="Times New Roman" pitchFamily="18" charset="0"/>
                <a:cs typeface="Times New Roman" pitchFamily="18" charset="0"/>
              </a:rPr>
              <a:t>other</a:t>
            </a:r>
            <a:r>
              <a:rPr lang="es-ES" sz="1802" i="1" dirty="0">
                <a:solidFill>
                  <a:srgbClr val="595959"/>
                </a:solidFill>
                <a:latin typeface="Times New Roman" pitchFamily="18" charset="0"/>
                <a:cs typeface="Times New Roman" pitchFamily="18" charset="0"/>
              </a:rPr>
              <a:t> </a:t>
            </a:r>
            <a:r>
              <a:rPr lang="es-ES" sz="1802" i="1" dirty="0" err="1">
                <a:solidFill>
                  <a:srgbClr val="595959"/>
                </a:solidFill>
                <a:latin typeface="Times New Roman" pitchFamily="18" charset="0"/>
                <a:cs typeface="Times New Roman" pitchFamily="18" charset="0"/>
              </a:rPr>
              <a:t>services</a:t>
            </a:r>
            <a:r>
              <a:rPr lang="es-ES" sz="1802" i="1" dirty="0">
                <a:solidFill>
                  <a:srgbClr val="595959"/>
                </a:solidFill>
                <a:latin typeface="Times New Roman" pitchFamily="18" charset="0"/>
                <a:cs typeface="Times New Roman" pitchFamily="18" charset="0"/>
              </a:rPr>
              <a:t>.</a:t>
            </a:r>
            <a:endParaRPr lang="en-US" altLang="zh-CN" sz="1802" i="1" dirty="0">
              <a:solidFill>
                <a:srgbClr val="595959"/>
              </a:solidFill>
              <a:latin typeface="Times New Roman" pitchFamily="18" charset="0"/>
              <a:cs typeface="Times New Roman" pitchFamily="18" charset="0"/>
            </a:endParaRPr>
          </a:p>
        </p:txBody>
      </p:sp>
      <p:sp>
        <p:nvSpPr>
          <p:cNvPr id="8" name="TextBox 1"/>
          <p:cNvSpPr txBox="1"/>
          <p:nvPr/>
        </p:nvSpPr>
        <p:spPr>
          <a:xfrm>
            <a:off x="1058270" y="3684792"/>
            <a:ext cx="7112000" cy="870110"/>
          </a:xfrm>
          <a:prstGeom prst="rect">
            <a:avLst/>
          </a:prstGeom>
          <a:noFill/>
        </p:spPr>
        <p:txBody>
          <a:bodyPr wrap="square" lIns="0" tIns="0" rIns="0" rtlCol="0">
            <a:spAutoFit/>
          </a:bodyPr>
          <a:lstStyle/>
          <a:p>
            <a:pPr>
              <a:tabLst/>
            </a:pPr>
            <a:r>
              <a:rPr lang="en-US" altLang="zh-CN" sz="1800" i="1" dirty="0" smtClean="0">
                <a:solidFill>
                  <a:srgbClr val="595959"/>
                </a:solidFill>
                <a:latin typeface="Times New Roman" pitchFamily="18" charset="0"/>
                <a:cs typeface="Times New Roman" pitchFamily="18" charset="0"/>
              </a:rPr>
              <a:t>b)</a:t>
            </a:r>
            <a:r>
              <a:rPr lang="en-US" altLang="zh-CN" sz="1800" dirty="0" smtClean="0">
                <a:latin typeface="Times New Roman" pitchFamily="18" charset="0"/>
                <a:cs typeface="Times New Roman" pitchFamily="18" charset="0"/>
              </a:rPr>
              <a:t>   </a:t>
            </a:r>
            <a:r>
              <a:rPr lang="en-US" sz="1802" i="1" dirty="0" smtClean="0">
                <a:solidFill>
                  <a:srgbClr val="595959"/>
                </a:solidFill>
                <a:latin typeface="Times New Roman" pitchFamily="18" charset="0"/>
                <a:cs typeface="Times New Roman" pitchFamily="18" charset="0"/>
              </a:rPr>
              <a:t>SRI </a:t>
            </a:r>
            <a:r>
              <a:rPr lang="en-US" sz="1802" i="1" dirty="0">
                <a:solidFill>
                  <a:srgbClr val="595959"/>
                </a:solidFill>
                <a:latin typeface="Times New Roman" pitchFamily="18" charset="0"/>
                <a:cs typeface="Times New Roman" pitchFamily="18" charset="0"/>
              </a:rPr>
              <a:t>research promotion in collaboration with Universities, Business Schools and Institutions.</a:t>
            </a:r>
            <a:endParaRPr lang="es-ES" sz="1802" i="1" dirty="0">
              <a:solidFill>
                <a:srgbClr val="595959"/>
              </a:solidFill>
              <a:latin typeface="Times New Roman" pitchFamily="18" charset="0"/>
              <a:cs typeface="Times New Roman" pitchFamily="18" charset="0"/>
            </a:endParaRPr>
          </a:p>
          <a:p>
            <a:pPr>
              <a:lnSpc>
                <a:spcPts val="2100"/>
              </a:lnSpc>
              <a:tabLst/>
            </a:pPr>
            <a:endParaRPr lang="en-US" altLang="zh-CN" sz="1802" i="1" dirty="0" smtClean="0">
              <a:solidFill>
                <a:srgbClr val="595959"/>
              </a:solidFill>
              <a:latin typeface="Times New Roman" pitchFamily="18" charset="0"/>
              <a:cs typeface="Times New Roman" pitchFamily="18" charset="0"/>
            </a:endParaRPr>
          </a:p>
        </p:txBody>
      </p:sp>
      <p:sp>
        <p:nvSpPr>
          <p:cNvPr id="9" name="TextBox 1"/>
          <p:cNvSpPr txBox="1"/>
          <p:nvPr/>
        </p:nvSpPr>
        <p:spPr>
          <a:xfrm>
            <a:off x="1079500" y="4521200"/>
            <a:ext cx="7112000" cy="877163"/>
          </a:xfrm>
          <a:prstGeom prst="rect">
            <a:avLst/>
          </a:prstGeom>
          <a:noFill/>
        </p:spPr>
        <p:txBody>
          <a:bodyPr wrap="square" lIns="0" tIns="0" rIns="0" rtlCol="0">
            <a:spAutoFit/>
          </a:bodyPr>
          <a:lstStyle/>
          <a:p>
            <a:pPr>
              <a:tabLst/>
            </a:pPr>
            <a:r>
              <a:rPr lang="en-US" altLang="zh-CN" sz="1800" i="1" dirty="0" smtClean="0">
                <a:solidFill>
                  <a:srgbClr val="595959"/>
                </a:solidFill>
                <a:latin typeface="Times New Roman" pitchFamily="18" charset="0"/>
                <a:cs typeface="Times New Roman" pitchFamily="18" charset="0"/>
              </a:rPr>
              <a:t>c)</a:t>
            </a:r>
            <a:r>
              <a:rPr lang="en-US" altLang="zh-CN" sz="1800" dirty="0" smtClean="0">
                <a:latin typeface="Times New Roman" pitchFamily="18" charset="0"/>
                <a:cs typeface="Times New Roman" pitchFamily="18" charset="0"/>
              </a:rPr>
              <a:t>  </a:t>
            </a:r>
            <a:r>
              <a:rPr lang="en-US" altLang="zh-CN" sz="1800" i="1" dirty="0" smtClean="0">
                <a:solidFill>
                  <a:srgbClr val="595959"/>
                </a:solidFill>
                <a:latin typeface="Times New Roman" pitchFamily="18" charset="0"/>
                <a:cs typeface="Times New Roman" pitchFamily="18" charset="0"/>
              </a:rPr>
              <a:t>Collaboration with stakeholders fostering the cooperation with the international SIF network and other organizations interested in adopting responsible investment practices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a:off x="1786889" y="3946397"/>
            <a:ext cx="2607564" cy="702564"/>
          </a:xfrm>
          <a:custGeom>
            <a:avLst/>
            <a:gdLst>
              <a:gd name="connsiteX0" fmla="*/ 0 w 2607564"/>
              <a:gd name="connsiteY0" fmla="*/ 702564 h 702564"/>
              <a:gd name="connsiteX1" fmla="*/ 2607563 w 2607564"/>
              <a:gd name="connsiteY1" fmla="*/ 702564 h 702564"/>
              <a:gd name="connsiteX2" fmla="*/ 2607563 w 2607564"/>
              <a:gd name="connsiteY2" fmla="*/ 0 h 702564"/>
              <a:gd name="connsiteX3" fmla="*/ 0 w 2607564"/>
              <a:gd name="connsiteY3" fmla="*/ 0 h 702564"/>
              <a:gd name="connsiteX4" fmla="*/ 0 w 2607564"/>
              <a:gd name="connsiteY4" fmla="*/ 702564 h 702564"/>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2607564" h="702564">
                <a:moveTo>
                  <a:pt x="0" y="702564"/>
                </a:moveTo>
                <a:lnTo>
                  <a:pt x="2607563" y="702564"/>
                </a:lnTo>
                <a:lnTo>
                  <a:pt x="2607563" y="0"/>
                </a:lnTo>
                <a:lnTo>
                  <a:pt x="0" y="0"/>
                </a:lnTo>
                <a:lnTo>
                  <a:pt x="0" y="702564"/>
                </a:lnTo>
              </a:path>
            </a:pathLst>
          </a:custGeom>
          <a:solidFill>
            <a:srgbClr val="FFFFFF">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Freeform 3"/>
          <p:cNvSpPr/>
          <p:nvPr/>
        </p:nvSpPr>
        <p:spPr>
          <a:xfrm>
            <a:off x="1773935" y="3933444"/>
            <a:ext cx="2633472" cy="728472"/>
          </a:xfrm>
          <a:custGeom>
            <a:avLst/>
            <a:gdLst>
              <a:gd name="connsiteX0" fmla="*/ 12954 w 2633472"/>
              <a:gd name="connsiteY0" fmla="*/ 715517 h 728472"/>
              <a:gd name="connsiteX1" fmla="*/ 2620517 w 2633472"/>
              <a:gd name="connsiteY1" fmla="*/ 715517 h 728472"/>
              <a:gd name="connsiteX2" fmla="*/ 2620517 w 2633472"/>
              <a:gd name="connsiteY2" fmla="*/ 12953 h 728472"/>
              <a:gd name="connsiteX3" fmla="*/ 12954 w 2633472"/>
              <a:gd name="connsiteY3" fmla="*/ 12953 h 728472"/>
              <a:gd name="connsiteX4" fmla="*/ 12954 w 2633472"/>
              <a:gd name="connsiteY4" fmla="*/ 715517 h 728472"/>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2633472" h="728472">
                <a:moveTo>
                  <a:pt x="12954" y="715517"/>
                </a:moveTo>
                <a:lnTo>
                  <a:pt x="2620517" y="715517"/>
                </a:lnTo>
                <a:lnTo>
                  <a:pt x="2620517" y="12953"/>
                </a:lnTo>
                <a:lnTo>
                  <a:pt x="12954" y="12953"/>
                </a:lnTo>
                <a:lnTo>
                  <a:pt x="12954" y="715517"/>
                </a:lnTo>
              </a:path>
            </a:pathLst>
          </a:custGeom>
          <a:solidFill>
            <a:srgbClr val="000000">
              <a:alpha val="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Freeform 3"/>
          <p:cNvSpPr/>
          <p:nvPr/>
        </p:nvSpPr>
        <p:spPr>
          <a:xfrm>
            <a:off x="3808476" y="2563367"/>
            <a:ext cx="620267" cy="413004"/>
          </a:xfrm>
          <a:custGeom>
            <a:avLst/>
            <a:gdLst>
              <a:gd name="connsiteX0" fmla="*/ 0 w 620267"/>
              <a:gd name="connsiteY0" fmla="*/ 206502 h 413004"/>
              <a:gd name="connsiteX1" fmla="*/ 206502 w 620267"/>
              <a:gd name="connsiteY1" fmla="*/ 0 h 413004"/>
              <a:gd name="connsiteX2" fmla="*/ 206502 w 620267"/>
              <a:gd name="connsiteY2" fmla="*/ 103251 h 413004"/>
              <a:gd name="connsiteX3" fmla="*/ 413765 w 620267"/>
              <a:gd name="connsiteY3" fmla="*/ 103251 h 413004"/>
              <a:gd name="connsiteX4" fmla="*/ 413765 w 620267"/>
              <a:gd name="connsiteY4" fmla="*/ 0 h 413004"/>
              <a:gd name="connsiteX5" fmla="*/ 620267 w 620267"/>
              <a:gd name="connsiteY5" fmla="*/ 206502 h 413004"/>
              <a:gd name="connsiteX6" fmla="*/ 413765 w 620267"/>
              <a:gd name="connsiteY6" fmla="*/ 413004 h 413004"/>
              <a:gd name="connsiteX7" fmla="*/ 413765 w 620267"/>
              <a:gd name="connsiteY7" fmla="*/ 309752 h 413004"/>
              <a:gd name="connsiteX8" fmla="*/ 206502 w 620267"/>
              <a:gd name="connsiteY8" fmla="*/ 309752 h 413004"/>
              <a:gd name="connsiteX9" fmla="*/ 206502 w 620267"/>
              <a:gd name="connsiteY9" fmla="*/ 413004 h 413004"/>
              <a:gd name="connsiteX10" fmla="*/ 0 w 620267"/>
              <a:gd name="connsiteY10" fmla="*/ 206502 h 413004"/>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Lst>
            <a:rect l="l" t="t" r="r" b="b"/>
            <a:pathLst>
              <a:path w="620267" h="413004">
                <a:moveTo>
                  <a:pt x="0" y="206502"/>
                </a:moveTo>
                <a:lnTo>
                  <a:pt x="206502" y="0"/>
                </a:lnTo>
                <a:lnTo>
                  <a:pt x="206502" y="103251"/>
                </a:lnTo>
                <a:lnTo>
                  <a:pt x="413765" y="103251"/>
                </a:lnTo>
                <a:lnTo>
                  <a:pt x="413765" y="0"/>
                </a:lnTo>
                <a:lnTo>
                  <a:pt x="620267" y="206502"/>
                </a:lnTo>
                <a:lnTo>
                  <a:pt x="413765" y="413004"/>
                </a:lnTo>
                <a:lnTo>
                  <a:pt x="413765" y="309752"/>
                </a:lnTo>
                <a:lnTo>
                  <a:pt x="206502" y="309752"/>
                </a:lnTo>
                <a:lnTo>
                  <a:pt x="206502" y="413004"/>
                </a:lnTo>
                <a:lnTo>
                  <a:pt x="0" y="206502"/>
                </a:lnTo>
              </a:path>
            </a:pathLst>
          </a:custGeom>
          <a:solidFill>
            <a:srgbClr val="CB1029">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Freeform 3"/>
          <p:cNvSpPr/>
          <p:nvPr/>
        </p:nvSpPr>
        <p:spPr>
          <a:xfrm>
            <a:off x="3849623" y="3867911"/>
            <a:ext cx="618744" cy="413004"/>
          </a:xfrm>
          <a:custGeom>
            <a:avLst/>
            <a:gdLst>
              <a:gd name="connsiteX0" fmla="*/ 0 w 618744"/>
              <a:gd name="connsiteY0" fmla="*/ 206502 h 413004"/>
              <a:gd name="connsiteX1" fmla="*/ 206502 w 618744"/>
              <a:gd name="connsiteY1" fmla="*/ 0 h 413004"/>
              <a:gd name="connsiteX2" fmla="*/ 206502 w 618744"/>
              <a:gd name="connsiteY2" fmla="*/ 103251 h 413004"/>
              <a:gd name="connsiteX3" fmla="*/ 412241 w 618744"/>
              <a:gd name="connsiteY3" fmla="*/ 103251 h 413004"/>
              <a:gd name="connsiteX4" fmla="*/ 412241 w 618744"/>
              <a:gd name="connsiteY4" fmla="*/ 0 h 413004"/>
              <a:gd name="connsiteX5" fmla="*/ 618744 w 618744"/>
              <a:gd name="connsiteY5" fmla="*/ 206502 h 413004"/>
              <a:gd name="connsiteX6" fmla="*/ 412241 w 618744"/>
              <a:gd name="connsiteY6" fmla="*/ 413003 h 413004"/>
              <a:gd name="connsiteX7" fmla="*/ 412241 w 618744"/>
              <a:gd name="connsiteY7" fmla="*/ 309753 h 413004"/>
              <a:gd name="connsiteX8" fmla="*/ 206502 w 618744"/>
              <a:gd name="connsiteY8" fmla="*/ 309753 h 413004"/>
              <a:gd name="connsiteX9" fmla="*/ 206502 w 618744"/>
              <a:gd name="connsiteY9" fmla="*/ 413003 h 413004"/>
              <a:gd name="connsiteX10" fmla="*/ 0 w 618744"/>
              <a:gd name="connsiteY10" fmla="*/ 206502 h 413004"/>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Lst>
            <a:rect l="l" t="t" r="r" b="b"/>
            <a:pathLst>
              <a:path w="618744" h="413004">
                <a:moveTo>
                  <a:pt x="0" y="206502"/>
                </a:moveTo>
                <a:lnTo>
                  <a:pt x="206502" y="0"/>
                </a:lnTo>
                <a:lnTo>
                  <a:pt x="206502" y="103251"/>
                </a:lnTo>
                <a:lnTo>
                  <a:pt x="412241" y="103251"/>
                </a:lnTo>
                <a:lnTo>
                  <a:pt x="412241" y="0"/>
                </a:lnTo>
                <a:lnTo>
                  <a:pt x="618744" y="206502"/>
                </a:lnTo>
                <a:lnTo>
                  <a:pt x="412241" y="413003"/>
                </a:lnTo>
                <a:lnTo>
                  <a:pt x="412241" y="309753"/>
                </a:lnTo>
                <a:lnTo>
                  <a:pt x="206502" y="309753"/>
                </a:lnTo>
                <a:lnTo>
                  <a:pt x="206502" y="413003"/>
                </a:lnTo>
                <a:lnTo>
                  <a:pt x="0" y="206502"/>
                </a:lnTo>
              </a:path>
            </a:pathLst>
          </a:custGeom>
          <a:solidFill>
            <a:srgbClr val="CB1029">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Freeform 3"/>
          <p:cNvSpPr/>
          <p:nvPr/>
        </p:nvSpPr>
        <p:spPr>
          <a:xfrm>
            <a:off x="3849623" y="5003291"/>
            <a:ext cx="620268" cy="414528"/>
          </a:xfrm>
          <a:custGeom>
            <a:avLst/>
            <a:gdLst>
              <a:gd name="connsiteX0" fmla="*/ 0 w 620268"/>
              <a:gd name="connsiteY0" fmla="*/ 207264 h 414528"/>
              <a:gd name="connsiteX1" fmla="*/ 207264 w 620268"/>
              <a:gd name="connsiteY1" fmla="*/ 0 h 414528"/>
              <a:gd name="connsiteX2" fmla="*/ 207264 w 620268"/>
              <a:gd name="connsiteY2" fmla="*/ 103632 h 414528"/>
              <a:gd name="connsiteX3" fmla="*/ 413004 w 620268"/>
              <a:gd name="connsiteY3" fmla="*/ 103632 h 414528"/>
              <a:gd name="connsiteX4" fmla="*/ 413004 w 620268"/>
              <a:gd name="connsiteY4" fmla="*/ 0 h 414528"/>
              <a:gd name="connsiteX5" fmla="*/ 620267 w 620268"/>
              <a:gd name="connsiteY5" fmla="*/ 207264 h 414528"/>
              <a:gd name="connsiteX6" fmla="*/ 413004 w 620268"/>
              <a:gd name="connsiteY6" fmla="*/ 414528 h 414528"/>
              <a:gd name="connsiteX7" fmla="*/ 413004 w 620268"/>
              <a:gd name="connsiteY7" fmla="*/ 310896 h 414528"/>
              <a:gd name="connsiteX8" fmla="*/ 207264 w 620268"/>
              <a:gd name="connsiteY8" fmla="*/ 310896 h 414528"/>
              <a:gd name="connsiteX9" fmla="*/ 207264 w 620268"/>
              <a:gd name="connsiteY9" fmla="*/ 414528 h 414528"/>
              <a:gd name="connsiteX10" fmla="*/ 0 w 620268"/>
              <a:gd name="connsiteY10" fmla="*/ 207264 h 414528"/>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Lst>
            <a:rect l="l" t="t" r="r" b="b"/>
            <a:pathLst>
              <a:path w="620268" h="414528">
                <a:moveTo>
                  <a:pt x="0" y="207264"/>
                </a:moveTo>
                <a:lnTo>
                  <a:pt x="207264" y="0"/>
                </a:lnTo>
                <a:lnTo>
                  <a:pt x="207264" y="103632"/>
                </a:lnTo>
                <a:lnTo>
                  <a:pt x="413004" y="103632"/>
                </a:lnTo>
                <a:lnTo>
                  <a:pt x="413004" y="0"/>
                </a:lnTo>
                <a:lnTo>
                  <a:pt x="620267" y="207264"/>
                </a:lnTo>
                <a:lnTo>
                  <a:pt x="413004" y="414528"/>
                </a:lnTo>
                <a:lnTo>
                  <a:pt x="413004" y="310896"/>
                </a:lnTo>
                <a:lnTo>
                  <a:pt x="207264" y="310896"/>
                </a:lnTo>
                <a:lnTo>
                  <a:pt x="207264" y="414528"/>
                </a:lnTo>
                <a:lnTo>
                  <a:pt x="0" y="207264"/>
                </a:lnTo>
              </a:path>
            </a:pathLst>
          </a:custGeom>
          <a:solidFill>
            <a:srgbClr val="CB1029">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27" name="Picture 3"/>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TextBox 1"/>
          <p:cNvSpPr txBox="1"/>
          <p:nvPr/>
        </p:nvSpPr>
        <p:spPr>
          <a:xfrm>
            <a:off x="1727200" y="2667000"/>
            <a:ext cx="2022220" cy="3226524"/>
          </a:xfrm>
          <a:prstGeom prst="rect">
            <a:avLst/>
          </a:prstGeom>
          <a:noFill/>
        </p:spPr>
        <p:txBody>
          <a:bodyPr wrap="none" lIns="0" tIns="0" rIns="0" rtlCol="0">
            <a:spAutoFit/>
          </a:bodyPr>
          <a:lstStyle/>
          <a:p>
            <a:pPr>
              <a:lnSpc>
                <a:spcPts val="2900"/>
              </a:lnSpc>
              <a:tabLst>
                <a:tab pos="63500" algn="l"/>
                <a:tab pos="88900" algn="l"/>
                <a:tab pos="177800" algn="l"/>
                <a:tab pos="203200" algn="l"/>
              </a:tabLst>
            </a:pPr>
            <a:r>
              <a:rPr lang="en-US" altLang="zh-CN" dirty="0" smtClean="0"/>
              <a:t>				</a:t>
            </a:r>
            <a:r>
              <a:rPr lang="en-US" altLang="zh-CN" sz="2906" dirty="0" smtClean="0">
                <a:solidFill>
                  <a:srgbClr val="CB1029"/>
                </a:solidFill>
                <a:latin typeface="Calibri" pitchFamily="18" charset="0"/>
                <a:cs typeface="Calibri" pitchFamily="18" charset="0"/>
              </a:rPr>
              <a:t>Promotion</a:t>
            </a:r>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3500"/>
              </a:lnSpc>
              <a:tabLst>
                <a:tab pos="63500" algn="l"/>
                <a:tab pos="88900" algn="l"/>
                <a:tab pos="177800" algn="l"/>
                <a:tab pos="203200" algn="l"/>
              </a:tabLst>
            </a:pPr>
            <a:r>
              <a:rPr lang="en-US" altLang="zh-CN" dirty="0" smtClean="0"/>
              <a:t>		</a:t>
            </a:r>
            <a:r>
              <a:rPr lang="en-US" altLang="zh-CN" sz="2904" dirty="0" smtClean="0">
                <a:solidFill>
                  <a:srgbClr val="CB1029"/>
                </a:solidFill>
                <a:latin typeface="Calibri" pitchFamily="18" charset="0"/>
                <a:cs typeface="Calibri" pitchFamily="18" charset="0"/>
              </a:rPr>
              <a:t>Institutional</a:t>
            </a:r>
          </a:p>
          <a:p>
            <a:pPr>
              <a:lnSpc>
                <a:spcPts val="3500"/>
              </a:lnSpc>
              <a:tabLst>
                <a:tab pos="63500" algn="l"/>
                <a:tab pos="88900" algn="l"/>
                <a:tab pos="177800" algn="l"/>
                <a:tab pos="203200" algn="l"/>
              </a:tabLst>
            </a:pPr>
            <a:r>
              <a:rPr lang="en-US" altLang="zh-CN" sz="2904" dirty="0" smtClean="0">
                <a:solidFill>
                  <a:srgbClr val="CB1029"/>
                </a:solidFill>
                <a:latin typeface="Calibri" pitchFamily="18" charset="0"/>
                <a:cs typeface="Calibri" pitchFamily="18" charset="0"/>
              </a:rPr>
              <a:t>   relevance</a:t>
            </a:r>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3800"/>
              </a:lnSpc>
              <a:tabLst>
                <a:tab pos="63500" algn="l"/>
                <a:tab pos="88900" algn="l"/>
                <a:tab pos="177800" algn="l"/>
                <a:tab pos="203200" algn="l"/>
              </a:tabLst>
            </a:pPr>
            <a:r>
              <a:rPr lang="en-US" altLang="zh-CN" sz="2904" dirty="0" smtClean="0">
                <a:solidFill>
                  <a:srgbClr val="CB1029"/>
                </a:solidFill>
                <a:latin typeface="Calibri" pitchFamily="18" charset="0"/>
                <a:cs typeface="Calibri" pitchFamily="18" charset="0"/>
              </a:rPr>
              <a:t>Research and</a:t>
            </a:r>
          </a:p>
          <a:p>
            <a:pPr>
              <a:lnSpc>
                <a:spcPts val="3100"/>
              </a:lnSpc>
              <a:tabLst>
                <a:tab pos="63500" algn="l"/>
                <a:tab pos="88900" algn="l"/>
                <a:tab pos="177800" algn="l"/>
                <a:tab pos="203200" algn="l"/>
              </a:tabLst>
            </a:pPr>
            <a:r>
              <a:rPr lang="en-US" altLang="zh-CN" dirty="0" smtClean="0"/>
              <a:t>		</a:t>
            </a:r>
            <a:r>
              <a:rPr lang="en-US" altLang="zh-CN" sz="2904" dirty="0" smtClean="0">
                <a:solidFill>
                  <a:srgbClr val="CB1029"/>
                </a:solidFill>
                <a:latin typeface="Calibri" pitchFamily="18" charset="0"/>
                <a:cs typeface="Calibri" pitchFamily="18" charset="0"/>
              </a:rPr>
              <a:t>y</a:t>
            </a:r>
            <a:r>
              <a:rPr lang="en-US" altLang="zh-CN" sz="2904" dirty="0" smtClean="0">
                <a:latin typeface="Times New Roman" pitchFamily="18" charset="0"/>
                <a:cs typeface="Times New Roman" pitchFamily="18" charset="0"/>
              </a:rPr>
              <a:t> </a:t>
            </a:r>
            <a:r>
              <a:rPr lang="en-US" altLang="zh-CN" sz="2904" dirty="0" smtClean="0">
                <a:solidFill>
                  <a:srgbClr val="CB1029"/>
                </a:solidFill>
                <a:latin typeface="Calibri" pitchFamily="18" charset="0"/>
                <a:cs typeface="Calibri" pitchFamily="18" charset="0"/>
              </a:rPr>
              <a:t>education</a:t>
            </a:r>
          </a:p>
        </p:txBody>
      </p:sp>
      <p:sp>
        <p:nvSpPr>
          <p:cNvPr id="8" name="TextBox 1"/>
          <p:cNvSpPr txBox="1"/>
          <p:nvPr/>
        </p:nvSpPr>
        <p:spPr>
          <a:xfrm>
            <a:off x="749300" y="660400"/>
            <a:ext cx="6179384" cy="1841530"/>
          </a:xfrm>
          <a:prstGeom prst="rect">
            <a:avLst/>
          </a:prstGeom>
          <a:noFill/>
        </p:spPr>
        <p:txBody>
          <a:bodyPr wrap="none" lIns="0" tIns="0" rIns="0" rtlCol="0">
            <a:spAutoFit/>
          </a:bodyPr>
          <a:lstStyle/>
          <a:p>
            <a:pPr>
              <a:lnSpc>
                <a:spcPts val="4400"/>
              </a:lnSpc>
              <a:tabLst/>
            </a:pPr>
            <a:r>
              <a:rPr lang="en-US" altLang="zh-CN" sz="4404" b="1" dirty="0">
                <a:solidFill>
                  <a:srgbClr val="CB1029"/>
                </a:solidFill>
                <a:latin typeface="Calibri" pitchFamily="18" charset="0"/>
                <a:cs typeface="Calibri" pitchFamily="18" charset="0"/>
              </a:rPr>
              <a:t>Strategic Lines</a:t>
            </a:r>
          </a:p>
          <a:p>
            <a:pPr>
              <a:lnSpc>
                <a:spcPts val="1000"/>
              </a:lnSpc>
            </a:pPr>
            <a:endParaRPr lang="en-US" altLang="zh-CN" dirty="0" smtClean="0"/>
          </a:p>
          <a:p>
            <a:pPr>
              <a:lnSpc>
                <a:spcPts val="1000"/>
              </a:lnSpc>
            </a:pPr>
            <a:endParaRPr lang="en-US" altLang="zh-CN" dirty="0" smtClean="0"/>
          </a:p>
          <a:p>
            <a:pPr>
              <a:lnSpc>
                <a:spcPts val="3600"/>
              </a:lnSpc>
              <a:tabLst>
                <a:tab pos="1003300" algn="l"/>
                <a:tab pos="4013200" algn="l"/>
              </a:tabLst>
            </a:pPr>
            <a:r>
              <a:rPr lang="en-US" altLang="zh-CN" dirty="0" smtClean="0"/>
              <a:t>	</a:t>
            </a:r>
            <a:r>
              <a:rPr lang="en-US" altLang="zh-CN" sz="3204" b="1" dirty="0" smtClean="0">
                <a:solidFill>
                  <a:srgbClr val="595959"/>
                </a:solidFill>
                <a:latin typeface="Calibri" pitchFamily="18" charset="0"/>
                <a:cs typeface="Calibri" pitchFamily="18" charset="0"/>
              </a:rPr>
              <a:t>Strategic Plan Lines 2016-2018</a:t>
            </a:r>
          </a:p>
          <a:p>
            <a:pPr>
              <a:lnSpc>
                <a:spcPts val="2300"/>
              </a:lnSpc>
              <a:tabLst>
                <a:tab pos="1003300" algn="l"/>
                <a:tab pos="4013200" algn="l"/>
              </a:tabLst>
            </a:pPr>
            <a:r>
              <a:rPr lang="en-US" altLang="zh-CN" dirty="0" smtClean="0"/>
              <a:t>		</a:t>
            </a:r>
            <a:r>
              <a:rPr lang="en-US" altLang="zh-CN" sz="1403" dirty="0" smtClean="0">
                <a:solidFill>
                  <a:srgbClr val="000000"/>
                </a:solidFill>
                <a:latin typeface="Calibri" pitchFamily="18" charset="0"/>
                <a:cs typeface="Calibri" pitchFamily="18" charset="0"/>
              </a:rPr>
              <a:t>•</a:t>
            </a:r>
            <a:r>
              <a:rPr lang="en-US" altLang="zh-CN" sz="1403" dirty="0" smtClean="0">
                <a:latin typeface="Times New Roman" pitchFamily="18" charset="0"/>
                <a:cs typeface="Times New Roman" pitchFamily="18" charset="0"/>
              </a:rPr>
              <a:t> </a:t>
            </a:r>
            <a:r>
              <a:rPr lang="en-US" altLang="zh-CN" sz="1403" dirty="0" smtClean="0">
                <a:solidFill>
                  <a:srgbClr val="000000"/>
                </a:solidFill>
                <a:latin typeface="Calibri" pitchFamily="18" charset="0"/>
                <a:cs typeface="Calibri" pitchFamily="18" charset="0"/>
              </a:rPr>
              <a:t>Annual event</a:t>
            </a:r>
          </a:p>
          <a:p>
            <a:pPr>
              <a:lnSpc>
                <a:spcPts val="1700"/>
              </a:lnSpc>
              <a:tabLst>
                <a:tab pos="1003300" algn="l"/>
                <a:tab pos="4013200" algn="l"/>
              </a:tabLst>
            </a:pPr>
            <a:r>
              <a:rPr lang="en-US" altLang="zh-CN" dirty="0" smtClean="0"/>
              <a:t>		</a:t>
            </a:r>
            <a:r>
              <a:rPr lang="en-US" altLang="zh-CN" sz="1403" dirty="0" smtClean="0">
                <a:solidFill>
                  <a:srgbClr val="000000"/>
                </a:solidFill>
                <a:latin typeface="Calibri" pitchFamily="18" charset="0"/>
                <a:cs typeface="Calibri" pitchFamily="18" charset="0"/>
              </a:rPr>
              <a:t>•</a:t>
            </a:r>
            <a:r>
              <a:rPr lang="en-US" altLang="zh-CN" sz="1403" dirty="0" smtClean="0">
                <a:latin typeface="Times New Roman" pitchFamily="18" charset="0"/>
                <a:cs typeface="Times New Roman" pitchFamily="18" charset="0"/>
              </a:rPr>
              <a:t> </a:t>
            </a:r>
            <a:r>
              <a:rPr lang="en-US" altLang="zh-CN" sz="1403" dirty="0" smtClean="0">
                <a:solidFill>
                  <a:srgbClr val="000000"/>
                </a:solidFill>
                <a:latin typeface="Calibri" pitchFamily="18" charset="0"/>
                <a:cs typeface="Calibri" pitchFamily="18" charset="0"/>
              </a:rPr>
              <a:t>SRI week</a:t>
            </a:r>
          </a:p>
        </p:txBody>
      </p:sp>
      <p:sp>
        <p:nvSpPr>
          <p:cNvPr id="9" name="TextBox 1"/>
          <p:cNvSpPr txBox="1"/>
          <p:nvPr/>
        </p:nvSpPr>
        <p:spPr>
          <a:xfrm>
            <a:off x="4762500" y="2565400"/>
            <a:ext cx="2885855" cy="3290644"/>
          </a:xfrm>
          <a:prstGeom prst="rect">
            <a:avLst/>
          </a:prstGeom>
          <a:noFill/>
        </p:spPr>
        <p:txBody>
          <a:bodyPr wrap="none" lIns="0" tIns="0" rIns="0" rtlCol="0">
            <a:spAutoFit/>
          </a:bodyPr>
          <a:lstStyle/>
          <a:p>
            <a:pPr>
              <a:lnSpc>
                <a:spcPts val="1400"/>
              </a:lnSpc>
              <a:tabLst>
                <a:tab pos="63500" algn="l"/>
              </a:tabLst>
            </a:pPr>
            <a:r>
              <a:rPr lang="en-US" altLang="zh-CN" sz="1403" dirty="0" smtClean="0">
                <a:solidFill>
                  <a:srgbClr val="000000"/>
                </a:solidFill>
                <a:latin typeface="Calibri" pitchFamily="18" charset="0"/>
                <a:cs typeface="Calibri" pitchFamily="18" charset="0"/>
              </a:rPr>
              <a:t>•</a:t>
            </a:r>
            <a:r>
              <a:rPr lang="en-US" altLang="zh-CN" sz="1403" dirty="0" smtClean="0">
                <a:latin typeface="Times New Roman" pitchFamily="18" charset="0"/>
                <a:cs typeface="Times New Roman" pitchFamily="18" charset="0"/>
              </a:rPr>
              <a:t> </a:t>
            </a:r>
            <a:r>
              <a:rPr lang="en-US" altLang="zh-CN" sz="1403" dirty="0" smtClean="0">
                <a:solidFill>
                  <a:srgbClr val="000000"/>
                </a:solidFill>
                <a:latin typeface="Calibri" pitchFamily="18" charset="0"/>
                <a:cs typeface="Calibri" pitchFamily="18" charset="0"/>
              </a:rPr>
              <a:t>Business breakfasts</a:t>
            </a:r>
          </a:p>
          <a:p>
            <a:pPr>
              <a:lnSpc>
                <a:spcPts val="1700"/>
              </a:lnSpc>
              <a:tabLst>
                <a:tab pos="63500" algn="l"/>
              </a:tabLst>
            </a:pPr>
            <a:r>
              <a:rPr lang="en-US" altLang="zh-CN" sz="1403" dirty="0" smtClean="0">
                <a:solidFill>
                  <a:srgbClr val="000000"/>
                </a:solidFill>
                <a:latin typeface="Calibri" pitchFamily="18" charset="0"/>
                <a:cs typeface="Calibri" pitchFamily="18" charset="0"/>
              </a:rPr>
              <a:t>•</a:t>
            </a:r>
            <a:r>
              <a:rPr lang="en-US" altLang="zh-CN" sz="1403" dirty="0" smtClean="0">
                <a:latin typeface="Times New Roman" pitchFamily="18" charset="0"/>
                <a:cs typeface="Times New Roman" pitchFamily="18" charset="0"/>
              </a:rPr>
              <a:t> </a:t>
            </a:r>
            <a:r>
              <a:rPr lang="en-US" altLang="zh-CN" sz="1403" dirty="0" smtClean="0">
                <a:solidFill>
                  <a:srgbClr val="000000"/>
                </a:solidFill>
                <a:latin typeface="Calibri" pitchFamily="18" charset="0"/>
                <a:cs typeface="Calibri" pitchFamily="18" charset="0"/>
              </a:rPr>
              <a:t>SRI Observatory</a:t>
            </a:r>
          </a:p>
          <a:p>
            <a:pPr>
              <a:lnSpc>
                <a:spcPts val="1700"/>
              </a:lnSpc>
              <a:tabLst>
                <a:tab pos="63500" algn="l"/>
              </a:tabLst>
            </a:pPr>
            <a:r>
              <a:rPr lang="en-US" altLang="zh-CN" sz="1403" dirty="0" smtClean="0">
                <a:solidFill>
                  <a:srgbClr val="000000"/>
                </a:solidFill>
                <a:latin typeface="Calibri" pitchFamily="18" charset="0"/>
                <a:cs typeface="Calibri" pitchFamily="18" charset="0"/>
              </a:rPr>
              <a:t>•</a:t>
            </a:r>
            <a:r>
              <a:rPr lang="en-US" altLang="zh-CN" sz="1403" dirty="0" smtClean="0">
                <a:latin typeface="Times New Roman" pitchFamily="18" charset="0"/>
                <a:cs typeface="Times New Roman" pitchFamily="18" charset="0"/>
              </a:rPr>
              <a:t> </a:t>
            </a:r>
            <a:r>
              <a:rPr lang="en-US" altLang="zh-CN" sz="1403" dirty="0" smtClean="0">
                <a:solidFill>
                  <a:srgbClr val="000000"/>
                </a:solidFill>
                <a:latin typeface="Calibri" pitchFamily="18" charset="0"/>
                <a:cs typeface="Calibri" pitchFamily="18" charset="0"/>
              </a:rPr>
              <a:t>Communication plan</a:t>
            </a:r>
          </a:p>
          <a:p>
            <a:pPr>
              <a:lnSpc>
                <a:spcPts val="1700"/>
              </a:lnSpc>
              <a:tabLst>
                <a:tab pos="63500" algn="l"/>
              </a:tabLst>
            </a:pPr>
            <a:r>
              <a:rPr lang="en-US" altLang="zh-CN" sz="1406" dirty="0" smtClean="0">
                <a:solidFill>
                  <a:srgbClr val="000000"/>
                </a:solidFill>
                <a:latin typeface="Calibri" pitchFamily="18" charset="0"/>
                <a:cs typeface="Calibri" pitchFamily="18" charset="0"/>
              </a:rPr>
              <a:t>•</a:t>
            </a:r>
            <a:r>
              <a:rPr lang="en-US" altLang="zh-CN" sz="1406" dirty="0" smtClean="0">
                <a:latin typeface="Times New Roman" pitchFamily="18" charset="0"/>
                <a:cs typeface="Times New Roman" pitchFamily="18" charset="0"/>
              </a:rPr>
              <a:t> </a:t>
            </a:r>
            <a:r>
              <a:rPr lang="en-US" altLang="zh-CN" sz="1406" dirty="0" smtClean="0">
                <a:solidFill>
                  <a:srgbClr val="000000"/>
                </a:solidFill>
                <a:latin typeface="Calibri" pitchFamily="18" charset="0"/>
                <a:cs typeface="Calibri" pitchFamily="18" charset="0"/>
              </a:rPr>
              <a:t>Network</a:t>
            </a:r>
            <a:r>
              <a:rPr lang="en-US" altLang="zh-CN" sz="1406" dirty="0" smtClean="0">
                <a:latin typeface="Times New Roman" pitchFamily="18" charset="0"/>
                <a:cs typeface="Times New Roman" pitchFamily="18" charset="0"/>
              </a:rPr>
              <a:t> </a:t>
            </a:r>
            <a:r>
              <a:rPr lang="en-US" altLang="zh-CN" sz="1406" dirty="0" smtClean="0">
                <a:solidFill>
                  <a:srgbClr val="000000"/>
                </a:solidFill>
                <a:latin typeface="Calibri" pitchFamily="18" charset="0"/>
                <a:cs typeface="Calibri" pitchFamily="18" charset="0"/>
              </a:rPr>
              <a:t>and</a:t>
            </a:r>
            <a:r>
              <a:rPr lang="en-US" altLang="zh-CN" sz="1406" dirty="0" smtClean="0">
                <a:latin typeface="Times New Roman" pitchFamily="18" charset="0"/>
                <a:cs typeface="Times New Roman" pitchFamily="18" charset="0"/>
              </a:rPr>
              <a:t> </a:t>
            </a:r>
            <a:r>
              <a:rPr lang="en-US" altLang="zh-CN" sz="1406" dirty="0" smtClean="0">
                <a:solidFill>
                  <a:srgbClr val="000000"/>
                </a:solidFill>
                <a:latin typeface="Calibri" pitchFamily="18" charset="0"/>
                <a:cs typeface="Calibri" pitchFamily="18" charset="0"/>
              </a:rPr>
              <a:t>web relevance</a:t>
            </a:r>
          </a:p>
          <a:p>
            <a:pPr>
              <a:lnSpc>
                <a:spcPts val="1700"/>
              </a:lnSpc>
              <a:tabLst>
                <a:tab pos="63500" algn="l"/>
              </a:tabLst>
            </a:pPr>
            <a:r>
              <a:rPr lang="en-US" altLang="zh-CN" sz="1403" dirty="0" smtClean="0">
                <a:solidFill>
                  <a:srgbClr val="CB1029"/>
                </a:solidFill>
                <a:latin typeface="Calibri" pitchFamily="18" charset="0"/>
                <a:cs typeface="Calibri" pitchFamily="18" charset="0"/>
              </a:rPr>
              <a:t>•</a:t>
            </a:r>
            <a:r>
              <a:rPr lang="en-US" altLang="zh-CN" sz="1403" dirty="0" smtClean="0">
                <a:latin typeface="Times New Roman" pitchFamily="18" charset="0"/>
                <a:cs typeface="Times New Roman" pitchFamily="18" charset="0"/>
              </a:rPr>
              <a:t> </a:t>
            </a:r>
            <a:r>
              <a:rPr lang="en-US" altLang="zh-CN" sz="1403" b="1" dirty="0" smtClean="0">
                <a:solidFill>
                  <a:srgbClr val="CB1029"/>
                </a:solidFill>
                <a:latin typeface="Calibri" pitchFamily="18" charset="0"/>
                <a:cs typeface="Calibri" pitchFamily="18" charset="0"/>
              </a:rPr>
              <a:t>Retail market</a:t>
            </a:r>
          </a:p>
          <a:p>
            <a:pPr>
              <a:lnSpc>
                <a:spcPts val="1000"/>
              </a:lnSpc>
            </a:pPr>
            <a:endParaRPr lang="en-US" altLang="zh-CN" dirty="0" smtClean="0"/>
          </a:p>
          <a:p>
            <a:pPr>
              <a:lnSpc>
                <a:spcPts val="1800"/>
              </a:lnSpc>
              <a:tabLst>
                <a:tab pos="63500" algn="l"/>
              </a:tabLst>
            </a:pPr>
            <a:r>
              <a:rPr lang="en-US" altLang="zh-CN" sz="1403" dirty="0" smtClean="0">
                <a:solidFill>
                  <a:srgbClr val="000000"/>
                </a:solidFill>
                <a:latin typeface="Calibri" pitchFamily="18" charset="0"/>
                <a:cs typeface="Calibri" pitchFamily="18" charset="0"/>
              </a:rPr>
              <a:t>•</a:t>
            </a:r>
            <a:r>
              <a:rPr lang="en-US" altLang="zh-CN" sz="1403" dirty="0" smtClean="0">
                <a:latin typeface="Times New Roman" pitchFamily="18" charset="0"/>
                <a:cs typeface="Times New Roman" pitchFamily="18" charset="0"/>
              </a:rPr>
              <a:t> </a:t>
            </a:r>
            <a:r>
              <a:rPr lang="en-US" altLang="zh-CN" sz="1403" dirty="0" smtClean="0">
                <a:solidFill>
                  <a:srgbClr val="000000"/>
                </a:solidFill>
                <a:latin typeface="Calibri" pitchFamily="18" charset="0"/>
                <a:cs typeface="Calibri" pitchFamily="18" charset="0"/>
              </a:rPr>
              <a:t>Relationship with the administration</a:t>
            </a:r>
          </a:p>
          <a:p>
            <a:pPr>
              <a:lnSpc>
                <a:spcPts val="1800"/>
              </a:lnSpc>
              <a:tabLst>
                <a:tab pos="63500" algn="l"/>
              </a:tabLst>
            </a:pPr>
            <a:r>
              <a:rPr lang="en-US" altLang="zh-CN" sz="1406" dirty="0" smtClean="0">
                <a:solidFill>
                  <a:srgbClr val="000000"/>
                </a:solidFill>
                <a:latin typeface="Calibri" pitchFamily="18" charset="0"/>
                <a:cs typeface="Calibri" pitchFamily="18" charset="0"/>
              </a:rPr>
              <a:t>•</a:t>
            </a:r>
            <a:r>
              <a:rPr lang="en-US" altLang="zh-CN" sz="1406" dirty="0" smtClean="0">
                <a:latin typeface="Times New Roman" pitchFamily="18" charset="0"/>
                <a:cs typeface="Times New Roman" pitchFamily="18" charset="0"/>
              </a:rPr>
              <a:t> </a:t>
            </a:r>
            <a:r>
              <a:rPr lang="en-US" altLang="zh-CN" sz="1406" dirty="0" smtClean="0">
                <a:solidFill>
                  <a:srgbClr val="000000"/>
                </a:solidFill>
                <a:latin typeface="Calibri" pitchFamily="18" charset="0"/>
                <a:cs typeface="Calibri" pitchFamily="18" charset="0"/>
              </a:rPr>
              <a:t>Relationship with regulatory bodies</a:t>
            </a:r>
          </a:p>
          <a:p>
            <a:pPr>
              <a:lnSpc>
                <a:spcPts val="1700"/>
              </a:lnSpc>
              <a:tabLst>
                <a:tab pos="63500" algn="l"/>
              </a:tabLst>
            </a:pPr>
            <a:r>
              <a:rPr lang="en-US" altLang="zh-CN" sz="1403" dirty="0" smtClean="0">
                <a:solidFill>
                  <a:srgbClr val="000000"/>
                </a:solidFill>
                <a:latin typeface="Calibri" pitchFamily="18" charset="0"/>
                <a:cs typeface="Calibri" pitchFamily="18" charset="0"/>
              </a:rPr>
              <a:t>•</a:t>
            </a:r>
            <a:r>
              <a:rPr lang="en-US" altLang="zh-CN" sz="1403" dirty="0" smtClean="0">
                <a:latin typeface="Times New Roman" pitchFamily="18" charset="0"/>
                <a:cs typeface="Times New Roman" pitchFamily="18" charset="0"/>
              </a:rPr>
              <a:t> </a:t>
            </a:r>
            <a:r>
              <a:rPr lang="en-US" altLang="zh-CN" sz="1403" dirty="0" smtClean="0">
                <a:solidFill>
                  <a:srgbClr val="000000"/>
                </a:solidFill>
                <a:latin typeface="Calibri" pitchFamily="18" charset="0"/>
                <a:cs typeface="Calibri" pitchFamily="18" charset="0"/>
              </a:rPr>
              <a:t>Relationship with the media</a:t>
            </a:r>
          </a:p>
          <a:p>
            <a:pPr>
              <a:lnSpc>
                <a:spcPts val="1700"/>
              </a:lnSpc>
              <a:tabLst>
                <a:tab pos="63500" algn="l"/>
              </a:tabLst>
            </a:pPr>
            <a:r>
              <a:rPr lang="en-US" altLang="zh-CN" sz="1403" dirty="0" smtClean="0">
                <a:solidFill>
                  <a:srgbClr val="000000"/>
                </a:solidFill>
                <a:latin typeface="Calibri" pitchFamily="18" charset="0"/>
                <a:cs typeface="Calibri" pitchFamily="18" charset="0"/>
              </a:rPr>
              <a:t>•</a:t>
            </a:r>
            <a:r>
              <a:rPr lang="en-US" altLang="zh-CN" sz="1403" dirty="0" smtClean="0">
                <a:latin typeface="Times New Roman" pitchFamily="18" charset="0"/>
                <a:cs typeface="Times New Roman" pitchFamily="18" charset="0"/>
              </a:rPr>
              <a:t> </a:t>
            </a:r>
            <a:r>
              <a:rPr lang="en-US" altLang="zh-CN" sz="1403" dirty="0" smtClean="0">
                <a:solidFill>
                  <a:srgbClr val="000000"/>
                </a:solidFill>
                <a:latin typeface="Calibri" pitchFamily="18" charset="0"/>
                <a:cs typeface="Calibri" pitchFamily="18" charset="0"/>
              </a:rPr>
              <a:t>Relationships with other</a:t>
            </a:r>
            <a:r>
              <a:rPr lang="en-US" altLang="zh-CN" sz="1403" dirty="0" smtClean="0">
                <a:latin typeface="Times New Roman" pitchFamily="18" charset="0"/>
                <a:cs typeface="Times New Roman" pitchFamily="18" charset="0"/>
              </a:rPr>
              <a:t> </a:t>
            </a:r>
            <a:r>
              <a:rPr lang="en-US" altLang="zh-CN" sz="1403" dirty="0" smtClean="0">
                <a:solidFill>
                  <a:srgbClr val="000000"/>
                </a:solidFill>
                <a:latin typeface="Calibri" pitchFamily="18" charset="0"/>
                <a:cs typeface="Calibri" pitchFamily="18" charset="0"/>
              </a:rPr>
              <a:t>stakeholders</a:t>
            </a:r>
          </a:p>
          <a:p>
            <a:pPr>
              <a:lnSpc>
                <a:spcPts val="2300"/>
              </a:lnSpc>
              <a:tabLst>
                <a:tab pos="63500" algn="l"/>
              </a:tabLst>
            </a:pPr>
            <a:r>
              <a:rPr lang="en-US" altLang="zh-CN" sz="1403" dirty="0" smtClean="0">
                <a:solidFill>
                  <a:srgbClr val="000000"/>
                </a:solidFill>
                <a:latin typeface="Calibri" pitchFamily="18" charset="0"/>
                <a:cs typeface="Calibri" pitchFamily="18" charset="0"/>
              </a:rPr>
              <a:t>•</a:t>
            </a:r>
            <a:r>
              <a:rPr lang="en-US" altLang="zh-CN" sz="1403" dirty="0" smtClean="0">
                <a:latin typeface="Times New Roman" pitchFamily="18" charset="0"/>
                <a:cs typeface="Times New Roman" pitchFamily="18" charset="0"/>
              </a:rPr>
              <a:t> </a:t>
            </a:r>
            <a:r>
              <a:rPr lang="en-US" altLang="zh-CN" sz="1403" dirty="0" smtClean="0">
                <a:solidFill>
                  <a:srgbClr val="000000"/>
                </a:solidFill>
                <a:latin typeface="Calibri" pitchFamily="18" charset="0"/>
                <a:cs typeface="Calibri" pitchFamily="18" charset="0"/>
              </a:rPr>
              <a:t>Own research</a:t>
            </a:r>
          </a:p>
          <a:p>
            <a:pPr>
              <a:lnSpc>
                <a:spcPts val="1700"/>
              </a:lnSpc>
              <a:tabLst>
                <a:tab pos="63500" algn="l"/>
              </a:tabLst>
            </a:pPr>
            <a:r>
              <a:rPr lang="en-US" altLang="zh-CN" sz="1406" dirty="0" smtClean="0">
                <a:solidFill>
                  <a:srgbClr val="000000"/>
                </a:solidFill>
                <a:latin typeface="Calibri" pitchFamily="18" charset="0"/>
                <a:cs typeface="Calibri" pitchFamily="18" charset="0"/>
              </a:rPr>
              <a:t>•</a:t>
            </a:r>
            <a:r>
              <a:rPr lang="en-US" altLang="zh-CN" sz="1406" dirty="0" smtClean="0">
                <a:latin typeface="Times New Roman" pitchFamily="18" charset="0"/>
                <a:cs typeface="Times New Roman" pitchFamily="18" charset="0"/>
              </a:rPr>
              <a:t> </a:t>
            </a:r>
            <a:r>
              <a:rPr lang="en-US" altLang="zh-CN" sz="1406" dirty="0" smtClean="0">
                <a:solidFill>
                  <a:srgbClr val="000000"/>
                </a:solidFill>
                <a:latin typeface="Calibri" pitchFamily="18" charset="0"/>
                <a:cs typeface="Calibri" pitchFamily="18" charset="0"/>
              </a:rPr>
              <a:t>Eurosif research</a:t>
            </a:r>
          </a:p>
          <a:p>
            <a:pPr>
              <a:lnSpc>
                <a:spcPts val="1700"/>
              </a:lnSpc>
              <a:tabLst>
                <a:tab pos="63500" algn="l"/>
              </a:tabLst>
            </a:pPr>
            <a:r>
              <a:rPr lang="en-US" altLang="zh-CN" sz="1403" dirty="0" smtClean="0">
                <a:solidFill>
                  <a:srgbClr val="000000"/>
                </a:solidFill>
                <a:latin typeface="Calibri" pitchFamily="18" charset="0"/>
                <a:cs typeface="Calibri" pitchFamily="18" charset="0"/>
              </a:rPr>
              <a:t>•</a:t>
            </a:r>
            <a:r>
              <a:rPr lang="en-US" altLang="zh-CN" sz="1403" dirty="0" smtClean="0">
                <a:latin typeface="Times New Roman" pitchFamily="18" charset="0"/>
                <a:cs typeface="Times New Roman" pitchFamily="18" charset="0"/>
              </a:rPr>
              <a:t> </a:t>
            </a:r>
            <a:r>
              <a:rPr lang="en-US" altLang="zh-CN" sz="1403" dirty="0" smtClean="0">
                <a:solidFill>
                  <a:srgbClr val="000000"/>
                </a:solidFill>
                <a:latin typeface="Calibri" pitchFamily="18" charset="0"/>
                <a:cs typeface="Calibri" pitchFamily="18" charset="0"/>
              </a:rPr>
              <a:t>Collaboration with universities</a:t>
            </a:r>
          </a:p>
          <a:p>
            <a:pPr>
              <a:lnSpc>
                <a:spcPts val="1700"/>
              </a:lnSpc>
              <a:tabLst>
                <a:tab pos="63500" algn="l"/>
              </a:tabLst>
            </a:pPr>
            <a:r>
              <a:rPr lang="en-US" altLang="zh-CN" sz="1403" dirty="0" smtClean="0">
                <a:solidFill>
                  <a:srgbClr val="CB1029"/>
                </a:solidFill>
                <a:latin typeface="Calibri" pitchFamily="18" charset="0"/>
                <a:cs typeface="Calibri" pitchFamily="18" charset="0"/>
              </a:rPr>
              <a:t>• </a:t>
            </a:r>
            <a:r>
              <a:rPr lang="en-US" altLang="zh-CN" sz="1403" b="1" dirty="0" smtClean="0">
                <a:solidFill>
                  <a:srgbClr val="CB1029"/>
                </a:solidFill>
                <a:latin typeface="Calibri" pitchFamily="18" charset="0"/>
                <a:cs typeface="Calibri" pitchFamily="18" charset="0"/>
              </a:rPr>
              <a:t>Specific action to boost education</a:t>
            </a:r>
          </a:p>
          <a:p>
            <a:pPr>
              <a:lnSpc>
                <a:spcPts val="1700"/>
              </a:lnSpc>
              <a:tabLst>
                <a:tab pos="63500" algn="l"/>
              </a:tabLst>
            </a:pPr>
            <a:r>
              <a:rPr lang="en-US" altLang="zh-CN" sz="1403" b="1" dirty="0" smtClean="0">
                <a:solidFill>
                  <a:srgbClr val="CB1029"/>
                </a:solidFill>
                <a:latin typeface="Calibri" pitchFamily="18" charset="0"/>
                <a:cs typeface="Calibri" pitchFamily="18" charset="0"/>
              </a:rPr>
              <a:t>and research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127</TotalTime>
  <Words>742</Words>
  <Application>Microsoft Office PowerPoint</Application>
  <PresentationFormat>Presentación en pantalla (4:3)</PresentationFormat>
  <Paragraphs>215</Paragraphs>
  <Slides>16</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16</vt:i4>
      </vt:variant>
    </vt:vector>
  </HeadingPairs>
  <TitlesOfParts>
    <vt:vector size="22" baseType="lpstr">
      <vt:lpstr>宋体</vt:lpstr>
      <vt:lpstr>Arial</vt:lpstr>
      <vt:lpstr>Calibri</vt:lpstr>
      <vt:lpstr>ENVI Symbols</vt:lpstr>
      <vt:lpstr>Times New Roman</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Irene Estevez</dc:creator>
  <cp:lastModifiedBy>Irene Estevez</cp:lastModifiedBy>
  <cp:revision>19</cp:revision>
  <dcterms:created xsi:type="dcterms:W3CDTF">2006-08-16T00:00:00Z</dcterms:created>
  <dcterms:modified xsi:type="dcterms:W3CDTF">2017-01-27T12:26:26Z</dcterms:modified>
</cp:coreProperties>
</file>